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mp4" ContentType="video/mp4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  <p:sldMasterId id="2147483709" r:id="rId2"/>
    <p:sldMasterId id="2147483672" r:id="rId3"/>
    <p:sldMasterId id="2147483676" r:id="rId4"/>
    <p:sldMasterId id="2147483736" r:id="rId5"/>
    <p:sldMasterId id="2147483749" r:id="rId6"/>
    <p:sldMasterId id="2147483761" r:id="rId7"/>
    <p:sldMasterId id="2147483765" r:id="rId8"/>
  </p:sldMasterIdLst>
  <p:notesMasterIdLst>
    <p:notesMasterId r:id="rId57"/>
  </p:notesMasterIdLst>
  <p:handoutMasterIdLst>
    <p:handoutMasterId r:id="rId58"/>
  </p:handoutMasterIdLst>
  <p:sldIdLst>
    <p:sldId id="277" r:id="rId9"/>
    <p:sldId id="387" r:id="rId10"/>
    <p:sldId id="424" r:id="rId11"/>
    <p:sldId id="425" r:id="rId12"/>
    <p:sldId id="426" r:id="rId13"/>
    <p:sldId id="427" r:id="rId14"/>
    <p:sldId id="429" r:id="rId15"/>
    <p:sldId id="428" r:id="rId16"/>
    <p:sldId id="430" r:id="rId17"/>
    <p:sldId id="431" r:id="rId18"/>
    <p:sldId id="432" r:id="rId19"/>
    <p:sldId id="433" r:id="rId20"/>
    <p:sldId id="434" r:id="rId21"/>
    <p:sldId id="435" r:id="rId22"/>
    <p:sldId id="452" r:id="rId23"/>
    <p:sldId id="436" r:id="rId24"/>
    <p:sldId id="437" r:id="rId25"/>
    <p:sldId id="438" r:id="rId26"/>
    <p:sldId id="441" r:id="rId27"/>
    <p:sldId id="442" r:id="rId28"/>
    <p:sldId id="439" r:id="rId29"/>
    <p:sldId id="459" r:id="rId30"/>
    <p:sldId id="460" r:id="rId31"/>
    <p:sldId id="443" r:id="rId32"/>
    <p:sldId id="444" r:id="rId33"/>
    <p:sldId id="446" r:id="rId34"/>
    <p:sldId id="445" r:id="rId35"/>
    <p:sldId id="447" r:id="rId36"/>
    <p:sldId id="448" r:id="rId37"/>
    <p:sldId id="449" r:id="rId38"/>
    <p:sldId id="451" r:id="rId39"/>
    <p:sldId id="461" r:id="rId40"/>
    <p:sldId id="388" r:id="rId41"/>
    <p:sldId id="453" r:id="rId42"/>
    <p:sldId id="455" r:id="rId43"/>
    <p:sldId id="456" r:id="rId44"/>
    <p:sldId id="454" r:id="rId45"/>
    <p:sldId id="457" r:id="rId46"/>
    <p:sldId id="458" r:id="rId47"/>
    <p:sldId id="346" r:id="rId48"/>
    <p:sldId id="409" r:id="rId49"/>
    <p:sldId id="394" r:id="rId50"/>
    <p:sldId id="405" r:id="rId51"/>
    <p:sldId id="345" r:id="rId52"/>
    <p:sldId id="342" r:id="rId53"/>
    <p:sldId id="343" r:id="rId54"/>
    <p:sldId id="411" r:id="rId55"/>
    <p:sldId id="408" r:id="rId56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1"/>
    <a:srgbClr val="2E3B48"/>
    <a:srgbClr val="683B72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8" autoAdjust="0"/>
    <p:restoredTop sz="87927" autoAdjust="0"/>
  </p:normalViewPr>
  <p:slideViewPr>
    <p:cSldViewPr snapToGrid="0" snapToObjects="1">
      <p:cViewPr varScale="1">
        <p:scale>
          <a:sx n="129" d="100"/>
          <a:sy n="129" d="100"/>
        </p:scale>
        <p:origin x="208" y="416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309"/>
    </p:cViewPr>
  </p:sorterViewPr>
  <p:notesViewPr>
    <p:cSldViewPr snapToGrid="0" snapToObjects="1">
      <p:cViewPr varScale="1">
        <p:scale>
          <a:sx n="61" d="100"/>
          <a:sy n="61" d="100"/>
        </p:scale>
        <p:origin x="28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AE8C91-EE2B-4D20-A162-09553ED7DD4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</dgm:pt>
    <dgm:pt modelId="{AB457BBF-3D9C-4E21-ADF4-4FB7A7F3A108}">
      <dgm:prSet phldrT="[Text]"/>
      <dgm:spPr>
        <a:solidFill>
          <a:srgbClr val="683B72"/>
        </a:solidFill>
      </dgm:spPr>
      <dgm:t>
        <a:bodyPr/>
        <a:lstStyle/>
        <a:p>
          <a: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  <a:t>1. Assessment </a:t>
          </a:r>
          <a:r>
            <a:rPr lang="en-AU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 and Alignment- </a:t>
          </a:r>
          <a: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  <a:t>Business Agility Current State Diagnostic</a:t>
          </a:r>
        </a:p>
      </dgm:t>
    </dgm:pt>
    <dgm:pt modelId="{70CD239B-4BAB-40FA-AC78-11338B9A8B77}" type="parTrans" cxnId="{E377D371-FD06-448A-8A5D-69F4A28B1A43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DA4E3E8-9D46-42E3-973E-150E86E6349C}" type="sibTrans" cxnId="{E377D371-FD06-448A-8A5D-69F4A28B1A43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6F2DB47-9D4A-4ECA-B8B2-962CC80A23DF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&amp; deliver high-priority candidate project to showcase agile delivery approach to senior stakeholders</a:t>
          </a:r>
        </a:p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Embed agile practices and showcase approach to internal teams.</a:t>
          </a:r>
        </a:p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key learnings</a:t>
          </a:r>
        </a:p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Progressively extend to other teams</a:t>
          </a:r>
        </a:p>
      </dgm:t>
    </dgm:pt>
    <dgm:pt modelId="{69D1FB1F-13F7-4002-9DBD-1ECB849962C8}" type="parTrans" cxnId="{1F60B7FC-B5F9-45F9-B26D-62DD3D2786B2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A609A85B-83D8-4B49-A601-624B26E99972}" type="sibTrans" cxnId="{1F60B7FC-B5F9-45F9-B26D-62DD3D2786B2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C12CAD8-010E-4BE8-9A30-17F3F1497C88}">
      <dgm:prSet phldrT="[Text]"/>
      <dgm:spPr>
        <a:solidFill>
          <a:srgbClr val="683B72"/>
        </a:solidFill>
      </dgm:spPr>
      <dgm:t>
        <a:bodyPr/>
        <a:lstStyle/>
        <a:p>
          <a:r>
            <a:rPr lang="en-AU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4.Document Learnings and Next Steps</a:t>
          </a:r>
          <a:endParaRPr lang="en-AU" noProof="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2F1A75A-7955-4D3F-BBB5-CAA1190BCEC3}" type="parTrans" cxnId="{3E9A3BB7-95B1-4FDD-A6BF-ED738DE63B5C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6EA340A-E6F8-465E-942B-C902FF6FA371}" type="sibTrans" cxnId="{3E9A3BB7-95B1-4FDD-A6BF-ED738DE63B5C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3FABF3D-906A-4DD4-A3A6-DB1612DB0A9A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Agile Diagnostic &amp; Assessment:</a:t>
          </a:r>
        </a:p>
      </dgm:t>
    </dgm:pt>
    <dgm:pt modelId="{F567B894-A80F-4782-B31C-547BD5F5801B}" type="parTrans" cxnId="{5523565C-3E63-40B3-B0A8-457BA4D547AD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0A2D589-3BC6-4C6D-92D4-AFF2B535271B}" type="sibTrans" cxnId="{5523565C-3E63-40B3-B0A8-457BA4D547AD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F7CF3830-B5A0-45B4-A850-B925A2E065F0}">
      <dgm:prSet phldrT="[Text]"/>
      <dgm:spPr>
        <a:solidFill>
          <a:srgbClr val="683B72"/>
        </a:solidFill>
      </dgm:spPr>
      <dgm:t>
        <a:bodyPr/>
        <a:lstStyle/>
        <a:p>
          <a:r>
            <a:rPr lang="en-AU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2. Readiness - Training and Coaching</a:t>
          </a:r>
          <a:endParaRPr lang="en-AU" noProof="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D44BD5E-D1CE-400F-94C5-4582485EE55B}" type="parTrans" cxnId="{BC229BB2-A134-4F4C-8481-D7007284B299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A6404E2-23A6-4D60-992C-7CB4DCAA7BEE}" type="sibTrans" cxnId="{BC229BB2-A134-4F4C-8481-D7007284B299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804A547-EC65-4711-B58E-F2D3E750F2C5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Internal:</a:t>
          </a:r>
        </a:p>
      </dgm:t>
    </dgm:pt>
    <dgm:pt modelId="{AE5632EA-3F3D-4C31-AD52-FC7E6C18AEF9}" type="parTrans" cxnId="{C3FAFE12-D7AE-4A75-A038-53B2FE02464E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DF28E52-472E-4469-A1D8-32BEBDEA829B}" type="sibTrans" cxnId="{C3FAFE12-D7AE-4A75-A038-53B2FE02464E}">
      <dgm:prSet/>
      <dgm:spPr/>
      <dgm:t>
        <a:bodyPr/>
        <a:lstStyle/>
        <a:p>
          <a:endParaRPr lang="en-US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FFD4282C-B4A9-4AD7-AED1-0D67A483D6A6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&amp; </a:t>
          </a:r>
          <a:r>
            <a:rPr lang="en-AU" sz="11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document key learnings and any Agility </a:t>
          </a:r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Roadblocks </a:t>
          </a:r>
          <a:r>
            <a:rPr lang="en-AU" sz="11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encountered including</a:t>
          </a:r>
          <a:endParaRPr lang="en-AU" sz="11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38BFFC3B-E633-4B1A-B14B-31DB07673FA9}" type="parTrans" cxnId="{24B06EA4-B875-4C0B-97A9-75BF604595FB}">
      <dgm:prSet/>
      <dgm:spPr/>
      <dgm:t>
        <a:bodyPr/>
        <a:lstStyle/>
        <a:p>
          <a:endParaRPr lang="en-US"/>
        </a:p>
      </dgm:t>
    </dgm:pt>
    <dgm:pt modelId="{869D5C64-69F3-4674-A29C-A7B7D35D7FE1}" type="sibTrans" cxnId="{24B06EA4-B875-4C0B-97A9-75BF604595FB}">
      <dgm:prSet/>
      <dgm:spPr/>
      <dgm:t>
        <a:bodyPr/>
        <a:lstStyle/>
        <a:p>
          <a:endParaRPr lang="en-US"/>
        </a:p>
      </dgm:t>
    </dgm:pt>
    <dgm:pt modelId="{6E76E2E5-D5CC-43D8-99CB-784BE532389C}">
      <dgm:prSet custT="1"/>
      <dgm:spPr/>
      <dgm:t>
        <a:bodyPr/>
        <a:lstStyle/>
        <a:p>
          <a:endParaRPr lang="en-AU" sz="11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9562D374-37B9-4FBC-8580-CFD6B46C0DAD}" type="parTrans" cxnId="{50C7C143-AF11-435E-BC20-E84255AF0B73}">
      <dgm:prSet/>
      <dgm:spPr/>
      <dgm:t>
        <a:bodyPr/>
        <a:lstStyle/>
        <a:p>
          <a:endParaRPr lang="en-US"/>
        </a:p>
      </dgm:t>
    </dgm:pt>
    <dgm:pt modelId="{9D852137-E713-4A3B-8916-270EE58E9F61}" type="sibTrans" cxnId="{50C7C143-AF11-435E-BC20-E84255AF0B73}">
      <dgm:prSet/>
      <dgm:spPr/>
      <dgm:t>
        <a:bodyPr/>
        <a:lstStyle/>
        <a:p>
          <a:endParaRPr lang="en-US"/>
        </a:p>
      </dgm:t>
    </dgm:pt>
    <dgm:pt modelId="{D8306181-5C45-4FFB-BD18-D7953FEF1331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Stakeholder perceptions of current agility, innovation &amp; speed to market</a:t>
          </a:r>
        </a:p>
      </dgm:t>
    </dgm:pt>
    <dgm:pt modelId="{032EBF7C-B7B4-4BA5-A5E5-D2F79190857F}" type="parTrans" cxnId="{0163701C-BBD4-482C-827B-08696CEA0D04}">
      <dgm:prSet/>
      <dgm:spPr/>
      <dgm:t>
        <a:bodyPr/>
        <a:lstStyle/>
        <a:p>
          <a:endParaRPr lang="en-US"/>
        </a:p>
      </dgm:t>
    </dgm:pt>
    <dgm:pt modelId="{2337153A-3330-4DC7-A14F-55F51C652895}" type="sibTrans" cxnId="{0163701C-BBD4-482C-827B-08696CEA0D04}">
      <dgm:prSet/>
      <dgm:spPr/>
      <dgm:t>
        <a:bodyPr/>
        <a:lstStyle/>
        <a:p>
          <a:endParaRPr lang="en-US"/>
        </a:p>
      </dgm:t>
    </dgm:pt>
    <dgm:pt modelId="{4285203F-0CB4-417B-9C26-071D9E63D1CB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Current state of agile practice</a:t>
          </a:r>
        </a:p>
      </dgm:t>
    </dgm:pt>
    <dgm:pt modelId="{98B3180F-3920-40BE-90FC-FD85531533CF}" type="parTrans" cxnId="{1DB3C748-F2A9-496C-B72D-9305B77678A4}">
      <dgm:prSet/>
      <dgm:spPr/>
      <dgm:t>
        <a:bodyPr/>
        <a:lstStyle/>
        <a:p>
          <a:endParaRPr lang="en-US"/>
        </a:p>
      </dgm:t>
    </dgm:pt>
    <dgm:pt modelId="{DAB6E61A-73AB-436F-8B24-82700E02B7F4}" type="sibTrans" cxnId="{1DB3C748-F2A9-496C-B72D-9305B77678A4}">
      <dgm:prSet/>
      <dgm:spPr/>
      <dgm:t>
        <a:bodyPr/>
        <a:lstStyle/>
        <a:p>
          <a:endParaRPr lang="en-US"/>
        </a:p>
      </dgm:t>
    </dgm:pt>
    <dgm:pt modelId="{9A03822E-06C3-4EFE-8030-F31AD16CF9E6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IT technical readiness (CI/CD/Automation)</a:t>
          </a:r>
        </a:p>
      </dgm:t>
    </dgm:pt>
    <dgm:pt modelId="{40829790-B2F2-463A-919A-A176365F0846}" type="parTrans" cxnId="{DDA80457-20DF-4D41-8B2E-4A177924AF3E}">
      <dgm:prSet/>
      <dgm:spPr/>
      <dgm:t>
        <a:bodyPr/>
        <a:lstStyle/>
        <a:p>
          <a:endParaRPr lang="en-US"/>
        </a:p>
      </dgm:t>
    </dgm:pt>
    <dgm:pt modelId="{0D6D11E1-7B5D-4402-9A5D-83B828E39BF9}" type="sibTrans" cxnId="{DDA80457-20DF-4D41-8B2E-4A177924AF3E}">
      <dgm:prSet/>
      <dgm:spPr/>
      <dgm:t>
        <a:bodyPr/>
        <a:lstStyle/>
        <a:p>
          <a:endParaRPr lang="en-US"/>
        </a:p>
      </dgm:t>
    </dgm:pt>
    <dgm:pt modelId="{AD4642FD-CE10-4D78-A961-60A016E4E722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b="1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Structured Training:</a:t>
          </a:r>
        </a:p>
      </dgm:t>
    </dgm:pt>
    <dgm:pt modelId="{183EA45C-E252-4A8A-891F-768381FAE476}" type="parTrans" cxnId="{7C97173C-4885-4E4B-BEF6-CA8122EE9A8A}">
      <dgm:prSet/>
      <dgm:spPr/>
      <dgm:t>
        <a:bodyPr/>
        <a:lstStyle/>
        <a:p>
          <a:endParaRPr lang="en-US"/>
        </a:p>
      </dgm:t>
    </dgm:pt>
    <dgm:pt modelId="{28E38692-BB39-4A16-B186-01C6A368DB9E}" type="sibTrans" cxnId="{7C97173C-4885-4E4B-BEF6-CA8122EE9A8A}">
      <dgm:prSet/>
      <dgm:spPr/>
      <dgm:t>
        <a:bodyPr/>
        <a:lstStyle/>
        <a:p>
          <a:endParaRPr lang="en-US"/>
        </a:p>
      </dgm:t>
    </dgm:pt>
    <dgm:pt modelId="{AE4D05EA-FCBD-48BF-8CD6-B755ABFFF2DB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Aligned to globally </a:t>
          </a:r>
          <a:r>
            <a:rPr lang="en-AU" sz="11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recognised</a:t>
          </a:r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 Scrum Alliance syllabus</a:t>
          </a:r>
        </a:p>
      </dgm:t>
    </dgm:pt>
    <dgm:pt modelId="{F6A39EF7-89F1-498A-B2BF-42C084380A14}" type="parTrans" cxnId="{49DC2CB0-6D2F-4419-AD92-4688A5B3D505}">
      <dgm:prSet/>
      <dgm:spPr/>
      <dgm:t>
        <a:bodyPr/>
        <a:lstStyle/>
        <a:p>
          <a:endParaRPr lang="en-US"/>
        </a:p>
      </dgm:t>
    </dgm:pt>
    <dgm:pt modelId="{80BDD37E-6C5E-4E25-824C-89088B2D1DB0}" type="sibTrans" cxnId="{49DC2CB0-6D2F-4419-AD92-4688A5B3D505}">
      <dgm:prSet/>
      <dgm:spPr/>
      <dgm:t>
        <a:bodyPr/>
        <a:lstStyle/>
        <a:p>
          <a:endParaRPr lang="en-US"/>
        </a:p>
      </dgm:t>
    </dgm:pt>
    <dgm:pt modelId="{3654CD33-148A-42D5-A5A4-DF2693B618E5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Certified Scrum Master, Certified Product Owner</a:t>
          </a:r>
          <a:b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</a:br>
          <a:endParaRPr lang="en-US" sz="110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DE6E63-CAC7-4C46-BE8C-519D6D6DF8FF}" type="parTrans" cxnId="{C7AF35BD-C68E-4685-AC81-D43FEA262F3A}">
      <dgm:prSet/>
      <dgm:spPr/>
      <dgm:t>
        <a:bodyPr/>
        <a:lstStyle/>
        <a:p>
          <a:endParaRPr lang="en-US"/>
        </a:p>
      </dgm:t>
    </dgm:pt>
    <dgm:pt modelId="{DE8501C3-FA60-41D7-A960-FD8113B8BD23}" type="sibTrans" cxnId="{C7AF35BD-C68E-4685-AC81-D43FEA262F3A}">
      <dgm:prSet/>
      <dgm:spPr/>
      <dgm:t>
        <a:bodyPr/>
        <a:lstStyle/>
        <a:p>
          <a:endParaRPr lang="en-US"/>
        </a:p>
      </dgm:t>
    </dgm:pt>
    <dgm:pt modelId="{ADB908FE-7ACA-4878-A461-90060783F6A1}">
      <dgm:prSet phldrT="[Text]"/>
      <dgm:spPr>
        <a:solidFill>
          <a:srgbClr val="683B72"/>
        </a:solidFill>
      </dgm:spPr>
      <dgm:t>
        <a:bodyPr/>
        <a:lstStyle/>
        <a:p>
          <a:r>
            <a:rPr lang="en-AU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3. Showcase </a:t>
          </a:r>
          <a: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  <a:t>Agile Delivery &amp; </a:t>
          </a:r>
          <a:b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</a:br>
          <a:r>
            <a:rPr lang="en-AU" noProof="0" dirty="0">
              <a:latin typeface="Helvetica" panose="020B0604020202020204" pitchFamily="34" charset="0"/>
              <a:cs typeface="Helvetica" panose="020B0604020202020204" pitchFamily="34" charset="0"/>
            </a:rPr>
            <a:t>Capability Uplift</a:t>
          </a:r>
          <a:endParaRPr lang="en-US" dirty="0"/>
        </a:p>
      </dgm:t>
    </dgm:pt>
    <dgm:pt modelId="{EF783A79-FADC-43D7-8FD8-611A1320954F}" type="parTrans" cxnId="{A4AB9F03-57F2-46EE-A51C-C1110EABB5FD}">
      <dgm:prSet/>
      <dgm:spPr/>
      <dgm:t>
        <a:bodyPr/>
        <a:lstStyle/>
        <a:p>
          <a:endParaRPr lang="en-US"/>
        </a:p>
      </dgm:t>
    </dgm:pt>
    <dgm:pt modelId="{E284C66C-7DD4-400E-8DD6-E469B4E1D728}" type="sibTrans" cxnId="{A4AB9F03-57F2-46EE-A51C-C1110EABB5FD}">
      <dgm:prSet/>
      <dgm:spPr/>
      <dgm:t>
        <a:bodyPr/>
        <a:lstStyle/>
        <a:p>
          <a:endParaRPr lang="en-US"/>
        </a:p>
      </dgm:t>
    </dgm:pt>
    <dgm:pt modelId="{6F308845-B7BA-4E8C-8EDF-EAAB1F3379F0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b="1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Coaching &amp; Advice:</a:t>
          </a:r>
        </a:p>
      </dgm:t>
    </dgm:pt>
    <dgm:pt modelId="{0C94FB00-C150-497B-9B17-BF6614AB2F50}" type="parTrans" cxnId="{734EA605-D85E-4F3A-BDC7-C5F72604C30E}">
      <dgm:prSet/>
      <dgm:spPr/>
      <dgm:t>
        <a:bodyPr/>
        <a:lstStyle/>
        <a:p>
          <a:endParaRPr lang="en-US"/>
        </a:p>
      </dgm:t>
    </dgm:pt>
    <dgm:pt modelId="{BD97BC82-9582-4E81-B1C6-8BAD1046CA2D}" type="sibTrans" cxnId="{734EA605-D85E-4F3A-BDC7-C5F72604C30E}">
      <dgm:prSet/>
      <dgm:spPr/>
      <dgm:t>
        <a:bodyPr/>
        <a:lstStyle/>
        <a:p>
          <a:endParaRPr lang="en-US"/>
        </a:p>
      </dgm:t>
    </dgm:pt>
    <dgm:pt modelId="{2095D636-EB22-4FB2-B219-022BC241D46C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Agile coaching &amp; support to new teams sponsors &amp; stakeholders</a:t>
          </a:r>
        </a:p>
      </dgm:t>
    </dgm:pt>
    <dgm:pt modelId="{3B04E598-5BA8-4D7F-8B95-08BDE336A936}" type="parTrans" cxnId="{6C0B0A20-BBD3-42AF-A9B5-C77500404931}">
      <dgm:prSet/>
      <dgm:spPr/>
      <dgm:t>
        <a:bodyPr/>
        <a:lstStyle/>
        <a:p>
          <a:endParaRPr lang="en-US"/>
        </a:p>
      </dgm:t>
    </dgm:pt>
    <dgm:pt modelId="{2B7E4BD5-D312-49E6-813C-E14E42547B0A}" type="sibTrans" cxnId="{6C0B0A20-BBD3-42AF-A9B5-C77500404931}">
      <dgm:prSet/>
      <dgm:spPr/>
      <dgm:t>
        <a:bodyPr/>
        <a:lstStyle/>
        <a:p>
          <a:endParaRPr lang="en-US"/>
        </a:p>
      </dgm:t>
    </dgm:pt>
    <dgm:pt modelId="{8C728E99-D553-4F03-AF1D-3333D2E11470}">
      <dgm:prSet phldrT="[Text]" custT="1"/>
      <dgm:spPr>
        <a:solidFill>
          <a:schemeClr val="bg1"/>
        </a:solidFill>
        <a:ln>
          <a:solidFill>
            <a:srgbClr val="683B72"/>
          </a:solidFill>
        </a:ln>
      </dgm:spPr>
      <dgm:t>
        <a:bodyPr/>
        <a:lstStyle/>
        <a:p>
          <a:r>
            <a:rPr lang="en-US" sz="110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IT </a:t>
          </a:r>
          <a:r>
            <a:rPr lang="en-US" sz="11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&amp; business teams</a:t>
          </a:r>
        </a:p>
      </dgm:t>
    </dgm:pt>
    <dgm:pt modelId="{614CCF2A-72F2-4A59-A5F8-E88AFC16D744}" type="parTrans" cxnId="{1B66DA7C-48BD-4160-934E-B3F285C10061}">
      <dgm:prSet/>
      <dgm:spPr/>
      <dgm:t>
        <a:bodyPr/>
        <a:lstStyle/>
        <a:p>
          <a:endParaRPr lang="en-US"/>
        </a:p>
      </dgm:t>
    </dgm:pt>
    <dgm:pt modelId="{F1BD57D6-3905-4398-8BEE-8B2AA967127D}" type="sibTrans" cxnId="{1B66DA7C-48BD-4160-934E-B3F285C10061}">
      <dgm:prSet/>
      <dgm:spPr/>
      <dgm:t>
        <a:bodyPr/>
        <a:lstStyle/>
        <a:p>
          <a:endParaRPr lang="en-US"/>
        </a:p>
      </dgm:t>
    </dgm:pt>
    <dgm:pt modelId="{28CDDEDF-3A8D-4E4C-A4FB-B8FDFC3499BF}">
      <dgm:prSet phldrT="[Text]" custT="1"/>
      <dgm:spPr>
        <a:ln>
          <a:solidFill>
            <a:srgbClr val="683B72"/>
          </a:solidFill>
        </a:ln>
      </dgm:spPr>
      <dgm:t>
        <a:bodyPr/>
        <a:lstStyle/>
        <a:p>
          <a:r>
            <a:rPr lang="en-AU" sz="11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Process, system, governance, culture</a:t>
          </a:r>
          <a:endParaRPr lang="en-AU" sz="11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6501051-9B27-4117-B387-E5074C7A209A}" type="parTrans" cxnId="{C1CE6487-AC96-4CAF-A2AD-7AFECF5D5C4E}">
      <dgm:prSet/>
      <dgm:spPr/>
      <dgm:t>
        <a:bodyPr/>
        <a:lstStyle/>
        <a:p>
          <a:endParaRPr lang="en-AU"/>
        </a:p>
      </dgm:t>
    </dgm:pt>
    <dgm:pt modelId="{18EA937D-AE6E-40BC-A97B-F9FA26F9188F}" type="sibTrans" cxnId="{C1CE6487-AC96-4CAF-A2AD-7AFECF5D5C4E}">
      <dgm:prSet/>
      <dgm:spPr/>
      <dgm:t>
        <a:bodyPr/>
        <a:lstStyle/>
        <a:p>
          <a:endParaRPr lang="en-AU"/>
        </a:p>
      </dgm:t>
    </dgm:pt>
    <dgm:pt modelId="{F7580B73-BFC9-4A03-9A1A-510EFB3631A3}" type="pres">
      <dgm:prSet presAssocID="{1FAE8C91-EE2B-4D20-A162-09553ED7DD4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424E7C43-4EB0-4679-BC17-4ADB8762ED21}" type="pres">
      <dgm:prSet presAssocID="{AB457BBF-3D9C-4E21-ADF4-4FB7A7F3A108}" presName="parentText1" presStyleLbl="node1" presStyleIdx="0" presStyleCnt="4" custLinFactNeighborX="-773" custLinFactNeighborY="76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C8BD4FD-CE39-45CF-AB1D-DD6D16E29DA1}" type="pres">
      <dgm:prSet presAssocID="{AB457BBF-3D9C-4E21-ADF4-4FB7A7F3A108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12C711E-03DA-4FE3-B1B5-5B97E363B577}" type="pres">
      <dgm:prSet presAssocID="{F7CF3830-B5A0-45B4-A850-B925A2E065F0}" presName="parentText2" presStyleLbl="node1" presStyleIdx="1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680E1FB2-C3A5-4E38-A631-60F45C882A25}" type="pres">
      <dgm:prSet presAssocID="{F7CF3830-B5A0-45B4-A850-B925A2E065F0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9DA3243-6FF0-4031-8786-92C5EA2CDEAC}" type="pres">
      <dgm:prSet presAssocID="{ADB908FE-7ACA-4878-A461-90060783F6A1}" presName="parentText3" presStyleLbl="node1" presStyleIdx="2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17CF499-5516-4DF3-967F-CBA0102268AC}" type="pres">
      <dgm:prSet presAssocID="{ADB908FE-7ACA-4878-A461-90060783F6A1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67DE2D8-4F80-4AA3-8DE0-06F581840B87}" type="pres">
      <dgm:prSet presAssocID="{7C12CAD8-010E-4BE8-9A30-17F3F1497C88}" presName="parentText4" presStyleLbl="node1" presStyleIdx="3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F64EC8D-DB84-4E8C-BA17-3D82044876FB}" type="pres">
      <dgm:prSet presAssocID="{7C12CAD8-010E-4BE8-9A30-17F3F1497C88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12CE422C-D97F-4AE3-BDAD-CDA3EFA34EAC}" type="presOf" srcId="{1FAE8C91-EE2B-4D20-A162-09553ED7DD42}" destId="{F7580B73-BFC9-4A03-9A1A-510EFB3631A3}" srcOrd="0" destOrd="0" presId="urn:microsoft.com/office/officeart/2009/3/layout/IncreasingArrowsProcess"/>
    <dgm:cxn modelId="{CD4EC4FE-A80C-4626-B609-78A946162941}" type="presOf" srcId="{6E76E2E5-D5CC-43D8-99CB-784BE532389C}" destId="{7F64EC8D-DB84-4E8C-BA17-3D82044876FB}" srcOrd="0" destOrd="3" presId="urn:microsoft.com/office/officeart/2009/3/layout/IncreasingArrowsProcess"/>
    <dgm:cxn modelId="{49DC2CB0-6D2F-4419-AD92-4688A5B3D505}" srcId="{AD4642FD-CE10-4D78-A961-60A016E4E722}" destId="{AE4D05EA-FCBD-48BF-8CD6-B755ABFFF2DB}" srcOrd="1" destOrd="0" parTransId="{F6A39EF7-89F1-498A-B2BF-42C084380A14}" sibTransId="{80BDD37E-6C5E-4E25-824C-89088B2D1DB0}"/>
    <dgm:cxn modelId="{8E9D2B63-CA1C-4465-BC26-10F6CF644159}" type="presOf" srcId="{7C12CAD8-010E-4BE8-9A30-17F3F1497C88}" destId="{C67DE2D8-4F80-4AA3-8DE0-06F581840B87}" srcOrd="0" destOrd="0" presId="urn:microsoft.com/office/officeart/2009/3/layout/IncreasingArrowsProcess"/>
    <dgm:cxn modelId="{2D805258-7076-47FE-944A-22AC356A644D}" type="presOf" srcId="{F7CF3830-B5A0-45B4-A850-B925A2E065F0}" destId="{112C711E-03DA-4FE3-B1B5-5B97E363B577}" srcOrd="0" destOrd="0" presId="urn:microsoft.com/office/officeart/2009/3/layout/IncreasingArrowsProcess"/>
    <dgm:cxn modelId="{1B66DA7C-48BD-4160-934E-B3F285C10061}" srcId="{AD4642FD-CE10-4D78-A961-60A016E4E722}" destId="{8C728E99-D553-4F03-AF1D-3333D2E11470}" srcOrd="0" destOrd="0" parTransId="{614CCF2A-72F2-4A59-A5F8-E88AFC16D744}" sibTransId="{F1BD57D6-3905-4398-8BEE-8B2AA967127D}"/>
    <dgm:cxn modelId="{393D9AC2-DAD8-44E1-9F8E-9E024DBD29B7}" type="presOf" srcId="{2095D636-EB22-4FB2-B219-022BC241D46C}" destId="{680E1FB2-C3A5-4E38-A631-60F45C882A25}" srcOrd="0" destOrd="5" presId="urn:microsoft.com/office/officeart/2009/3/layout/IncreasingArrowsProcess"/>
    <dgm:cxn modelId="{37F5034D-88DE-409A-A0DB-B6FFC61695A4}" type="presOf" srcId="{ADB908FE-7ACA-4878-A461-90060783F6A1}" destId="{39DA3243-6FF0-4031-8786-92C5EA2CDEAC}" srcOrd="0" destOrd="0" presId="urn:microsoft.com/office/officeart/2009/3/layout/IncreasingArrowsProcess"/>
    <dgm:cxn modelId="{6C0B0A20-BBD3-42AF-A9B5-C77500404931}" srcId="{6F308845-B7BA-4E8C-8EDF-EAAB1F3379F0}" destId="{2095D636-EB22-4FB2-B219-022BC241D46C}" srcOrd="0" destOrd="0" parTransId="{3B04E598-5BA8-4D7F-8B95-08BDE336A936}" sibTransId="{2B7E4BD5-D312-49E6-813C-E14E42547B0A}"/>
    <dgm:cxn modelId="{D4264EE2-F49E-4816-97E7-D634EBF97F0E}" type="presOf" srcId="{3654CD33-148A-42D5-A5A4-DF2693B618E5}" destId="{680E1FB2-C3A5-4E38-A631-60F45C882A25}" srcOrd="0" destOrd="3" presId="urn:microsoft.com/office/officeart/2009/3/layout/IncreasingArrowsProcess"/>
    <dgm:cxn modelId="{0163701C-BBD4-482C-827B-08696CEA0D04}" srcId="{C3FABF3D-906A-4DD4-A3A6-DB1612DB0A9A}" destId="{D8306181-5C45-4FFB-BD18-D7953FEF1331}" srcOrd="0" destOrd="0" parTransId="{032EBF7C-B7B4-4BA5-A5E5-D2F79190857F}" sibTransId="{2337153A-3330-4DC7-A14F-55F51C652895}"/>
    <dgm:cxn modelId="{2E4C0404-F354-4186-84C4-5CF7AF7184E8}" type="presOf" srcId="{8C728E99-D553-4F03-AF1D-3333D2E11470}" destId="{680E1FB2-C3A5-4E38-A631-60F45C882A25}" srcOrd="0" destOrd="1" presId="urn:microsoft.com/office/officeart/2009/3/layout/IncreasingArrowsProcess"/>
    <dgm:cxn modelId="{DDA80457-20DF-4D41-8B2E-4A177924AF3E}" srcId="{C3FABF3D-906A-4DD4-A3A6-DB1612DB0A9A}" destId="{9A03822E-06C3-4EFE-8030-F31AD16CF9E6}" srcOrd="2" destOrd="0" parTransId="{40829790-B2F2-463A-919A-A176365F0846}" sibTransId="{0D6D11E1-7B5D-4402-9A5D-83B828E39BF9}"/>
    <dgm:cxn modelId="{5523565C-3E63-40B3-B0A8-457BA4D547AD}" srcId="{AB457BBF-3D9C-4E21-ADF4-4FB7A7F3A108}" destId="{C3FABF3D-906A-4DD4-A3A6-DB1612DB0A9A}" srcOrd="0" destOrd="0" parTransId="{F567B894-A80F-4782-B31C-547BD5F5801B}" sibTransId="{E0A2D589-3BC6-4C6D-92D4-AFF2B535271B}"/>
    <dgm:cxn modelId="{6C1B112D-77DC-48EF-9AC8-D7AB81523773}" type="presOf" srcId="{AB457BBF-3D9C-4E21-ADF4-4FB7A7F3A108}" destId="{424E7C43-4EB0-4679-BC17-4ADB8762ED21}" srcOrd="0" destOrd="0" presId="urn:microsoft.com/office/officeart/2009/3/layout/IncreasingArrowsProcess"/>
    <dgm:cxn modelId="{AA19AE00-62AE-4FE6-AA7B-D04B5A0E4F86}" type="presOf" srcId="{C3FABF3D-906A-4DD4-A3A6-DB1612DB0A9A}" destId="{AC8BD4FD-CE39-45CF-AB1D-DD6D16E29DA1}" srcOrd="0" destOrd="0" presId="urn:microsoft.com/office/officeart/2009/3/layout/IncreasingArrowsProcess"/>
    <dgm:cxn modelId="{BC229BB2-A134-4F4C-8481-D7007284B299}" srcId="{1FAE8C91-EE2B-4D20-A162-09553ED7DD42}" destId="{F7CF3830-B5A0-45B4-A850-B925A2E065F0}" srcOrd="1" destOrd="0" parTransId="{DD44BD5E-D1CE-400F-94C5-4582485EE55B}" sibTransId="{5A6404E2-23A6-4D60-992C-7CB4DCAA7BEE}"/>
    <dgm:cxn modelId="{6D045B93-40F2-4D90-9897-DE3837D9C207}" type="presOf" srcId="{AD4642FD-CE10-4D78-A961-60A016E4E722}" destId="{680E1FB2-C3A5-4E38-A631-60F45C882A25}" srcOrd="0" destOrd="0" presId="urn:microsoft.com/office/officeart/2009/3/layout/IncreasingArrowsProcess"/>
    <dgm:cxn modelId="{BFF988F8-5C23-4B7C-92F5-055421D9A291}" type="presOf" srcId="{28CDDEDF-3A8D-4E4C-A4FB-B8FDFC3499BF}" destId="{7F64EC8D-DB84-4E8C-BA17-3D82044876FB}" srcOrd="0" destOrd="2" presId="urn:microsoft.com/office/officeart/2009/3/layout/IncreasingArrowsProcess"/>
    <dgm:cxn modelId="{7C97173C-4885-4E4B-BEF6-CA8122EE9A8A}" srcId="{F7CF3830-B5A0-45B4-A850-B925A2E065F0}" destId="{AD4642FD-CE10-4D78-A961-60A016E4E722}" srcOrd="0" destOrd="0" parTransId="{183EA45C-E252-4A8A-891F-768381FAE476}" sibTransId="{28E38692-BB39-4A16-B186-01C6A368DB9E}"/>
    <dgm:cxn modelId="{3E9A3BB7-95B1-4FDD-A6BF-ED738DE63B5C}" srcId="{1FAE8C91-EE2B-4D20-A162-09553ED7DD42}" destId="{7C12CAD8-010E-4BE8-9A30-17F3F1497C88}" srcOrd="3" destOrd="0" parTransId="{02F1A75A-7955-4D3F-BBB5-CAA1190BCEC3}" sibTransId="{76EA340A-E6F8-465E-942B-C902FF6FA371}"/>
    <dgm:cxn modelId="{A4AB9F03-57F2-46EE-A51C-C1110EABB5FD}" srcId="{1FAE8C91-EE2B-4D20-A162-09553ED7DD42}" destId="{ADB908FE-7ACA-4878-A461-90060783F6A1}" srcOrd="2" destOrd="0" parTransId="{EF783A79-FADC-43D7-8FD8-611A1320954F}" sibTransId="{E284C66C-7DD4-400E-8DD6-E469B4E1D728}"/>
    <dgm:cxn modelId="{8BE0B65F-7C88-4930-97C0-547BB3664C71}" type="presOf" srcId="{4285203F-0CB4-417B-9C26-071D9E63D1CB}" destId="{AC8BD4FD-CE39-45CF-AB1D-DD6D16E29DA1}" srcOrd="0" destOrd="2" presId="urn:microsoft.com/office/officeart/2009/3/layout/IncreasingArrowsProcess"/>
    <dgm:cxn modelId="{50C7C143-AF11-435E-BC20-E84255AF0B73}" srcId="{7C12CAD8-010E-4BE8-9A30-17F3F1497C88}" destId="{6E76E2E5-D5CC-43D8-99CB-784BE532389C}" srcOrd="1" destOrd="0" parTransId="{9562D374-37B9-4FBC-8580-CFD6B46C0DAD}" sibTransId="{9D852137-E713-4A3B-8916-270EE58E9F61}"/>
    <dgm:cxn modelId="{BB6F51DB-5FAF-49FD-AAD9-E754DC98EA71}" type="presOf" srcId="{6F308845-B7BA-4E8C-8EDF-EAAB1F3379F0}" destId="{680E1FB2-C3A5-4E38-A631-60F45C882A25}" srcOrd="0" destOrd="4" presId="urn:microsoft.com/office/officeart/2009/3/layout/IncreasingArrowsProcess"/>
    <dgm:cxn modelId="{FBE4619A-9D63-4545-8F86-E255158F47F0}" type="presOf" srcId="{FFD4282C-B4A9-4AD7-AED1-0D67A483D6A6}" destId="{7F64EC8D-DB84-4E8C-BA17-3D82044876FB}" srcOrd="0" destOrd="1" presId="urn:microsoft.com/office/officeart/2009/3/layout/IncreasingArrowsProcess"/>
    <dgm:cxn modelId="{A90B0479-57AC-4197-98C4-DCA5BD7EDE2A}" type="presOf" srcId="{AE4D05EA-FCBD-48BF-8CD6-B755ABFFF2DB}" destId="{680E1FB2-C3A5-4E38-A631-60F45C882A25}" srcOrd="0" destOrd="2" presId="urn:microsoft.com/office/officeart/2009/3/layout/IncreasingArrowsProcess"/>
    <dgm:cxn modelId="{F5040A17-25A0-4AE7-96AC-FFDD06E83CDE}" type="presOf" srcId="{9A03822E-06C3-4EFE-8030-F31AD16CF9E6}" destId="{AC8BD4FD-CE39-45CF-AB1D-DD6D16E29DA1}" srcOrd="0" destOrd="3" presId="urn:microsoft.com/office/officeart/2009/3/layout/IncreasingArrowsProcess"/>
    <dgm:cxn modelId="{C7AF35BD-C68E-4685-AC81-D43FEA262F3A}" srcId="{AD4642FD-CE10-4D78-A961-60A016E4E722}" destId="{3654CD33-148A-42D5-A5A4-DF2693B618E5}" srcOrd="2" destOrd="0" parTransId="{CFDE6E63-CAC7-4C46-BE8C-519D6D6DF8FF}" sibTransId="{DE8501C3-FA60-41D7-A960-FD8113B8BD23}"/>
    <dgm:cxn modelId="{1F60B7FC-B5F9-45F9-B26D-62DD3D2786B2}" srcId="{ADB908FE-7ACA-4878-A461-90060783F6A1}" destId="{66F2DB47-9D4A-4ECA-B8B2-962CC80A23DF}" srcOrd="0" destOrd="0" parTransId="{69D1FB1F-13F7-4002-9DBD-1ECB849962C8}" sibTransId="{A609A85B-83D8-4B49-A601-624B26E99972}"/>
    <dgm:cxn modelId="{24B06EA4-B875-4C0B-97A9-75BF604595FB}" srcId="{2804A547-EC65-4711-B58E-F2D3E750F2C5}" destId="{FFD4282C-B4A9-4AD7-AED1-0D67A483D6A6}" srcOrd="0" destOrd="0" parTransId="{38BFFC3B-E633-4B1A-B14B-31DB07673FA9}" sibTransId="{869D5C64-69F3-4674-A29C-A7B7D35D7FE1}"/>
    <dgm:cxn modelId="{2B391C14-33BC-4722-B19F-62014909A888}" type="presOf" srcId="{D8306181-5C45-4FFB-BD18-D7953FEF1331}" destId="{AC8BD4FD-CE39-45CF-AB1D-DD6D16E29DA1}" srcOrd="0" destOrd="1" presId="urn:microsoft.com/office/officeart/2009/3/layout/IncreasingArrowsProcess"/>
    <dgm:cxn modelId="{1DB3C748-F2A9-496C-B72D-9305B77678A4}" srcId="{C3FABF3D-906A-4DD4-A3A6-DB1612DB0A9A}" destId="{4285203F-0CB4-417B-9C26-071D9E63D1CB}" srcOrd="1" destOrd="0" parTransId="{98B3180F-3920-40BE-90FC-FD85531533CF}" sibTransId="{DAB6E61A-73AB-436F-8B24-82700E02B7F4}"/>
    <dgm:cxn modelId="{C1CE6487-AC96-4CAF-A2AD-7AFECF5D5C4E}" srcId="{2804A547-EC65-4711-B58E-F2D3E750F2C5}" destId="{28CDDEDF-3A8D-4E4C-A4FB-B8FDFC3499BF}" srcOrd="1" destOrd="0" parTransId="{26501051-9B27-4117-B387-E5074C7A209A}" sibTransId="{18EA937D-AE6E-40BC-A97B-F9FA26F9188F}"/>
    <dgm:cxn modelId="{734EA605-D85E-4F3A-BDC7-C5F72604C30E}" srcId="{F7CF3830-B5A0-45B4-A850-B925A2E065F0}" destId="{6F308845-B7BA-4E8C-8EDF-EAAB1F3379F0}" srcOrd="1" destOrd="0" parTransId="{0C94FB00-C150-497B-9B17-BF6614AB2F50}" sibTransId="{BD97BC82-9582-4E81-B1C6-8BAD1046CA2D}"/>
    <dgm:cxn modelId="{E377D371-FD06-448A-8A5D-69F4A28B1A43}" srcId="{1FAE8C91-EE2B-4D20-A162-09553ED7DD42}" destId="{AB457BBF-3D9C-4E21-ADF4-4FB7A7F3A108}" srcOrd="0" destOrd="0" parTransId="{70CD239B-4BAB-40FA-AC78-11338B9A8B77}" sibTransId="{5DA4E3E8-9D46-42E3-973E-150E86E6349C}"/>
    <dgm:cxn modelId="{C3FAFE12-D7AE-4A75-A038-53B2FE02464E}" srcId="{7C12CAD8-010E-4BE8-9A30-17F3F1497C88}" destId="{2804A547-EC65-4711-B58E-F2D3E750F2C5}" srcOrd="0" destOrd="0" parTransId="{AE5632EA-3F3D-4C31-AD52-FC7E6C18AEF9}" sibTransId="{EDF28E52-472E-4469-A1D8-32BEBDEA829B}"/>
    <dgm:cxn modelId="{5742FA79-A230-4182-8078-A0DC2F5BCAA1}" type="presOf" srcId="{66F2DB47-9D4A-4ECA-B8B2-962CC80A23DF}" destId="{F17CF499-5516-4DF3-967F-CBA0102268AC}" srcOrd="0" destOrd="0" presId="urn:microsoft.com/office/officeart/2009/3/layout/IncreasingArrowsProcess"/>
    <dgm:cxn modelId="{389D8DE3-A7D7-4A98-AEB8-61FADFBE3498}" type="presOf" srcId="{2804A547-EC65-4711-B58E-F2D3E750F2C5}" destId="{7F64EC8D-DB84-4E8C-BA17-3D82044876FB}" srcOrd="0" destOrd="0" presId="urn:microsoft.com/office/officeart/2009/3/layout/IncreasingArrowsProcess"/>
    <dgm:cxn modelId="{AB97E387-967B-4CA4-9270-2F29920EA266}" type="presParOf" srcId="{F7580B73-BFC9-4A03-9A1A-510EFB3631A3}" destId="{424E7C43-4EB0-4679-BC17-4ADB8762ED21}" srcOrd="0" destOrd="0" presId="urn:microsoft.com/office/officeart/2009/3/layout/IncreasingArrowsProcess"/>
    <dgm:cxn modelId="{11FEE845-7CBB-4474-90B3-CA8D7ADE52AC}" type="presParOf" srcId="{F7580B73-BFC9-4A03-9A1A-510EFB3631A3}" destId="{AC8BD4FD-CE39-45CF-AB1D-DD6D16E29DA1}" srcOrd="1" destOrd="0" presId="urn:microsoft.com/office/officeart/2009/3/layout/IncreasingArrowsProcess"/>
    <dgm:cxn modelId="{AE93FD6D-1E5B-4133-9135-C7A5327507B6}" type="presParOf" srcId="{F7580B73-BFC9-4A03-9A1A-510EFB3631A3}" destId="{112C711E-03DA-4FE3-B1B5-5B97E363B577}" srcOrd="2" destOrd="0" presId="urn:microsoft.com/office/officeart/2009/3/layout/IncreasingArrowsProcess"/>
    <dgm:cxn modelId="{A11826ED-5274-46EF-B6A9-BD62F89B2E65}" type="presParOf" srcId="{F7580B73-BFC9-4A03-9A1A-510EFB3631A3}" destId="{680E1FB2-C3A5-4E38-A631-60F45C882A25}" srcOrd="3" destOrd="0" presId="urn:microsoft.com/office/officeart/2009/3/layout/IncreasingArrowsProcess"/>
    <dgm:cxn modelId="{ED1DCEC1-830B-4CCD-9591-62C8D5189178}" type="presParOf" srcId="{F7580B73-BFC9-4A03-9A1A-510EFB3631A3}" destId="{39DA3243-6FF0-4031-8786-92C5EA2CDEAC}" srcOrd="4" destOrd="0" presId="urn:microsoft.com/office/officeart/2009/3/layout/IncreasingArrowsProcess"/>
    <dgm:cxn modelId="{68904260-53B0-47FB-882F-90CE3CAD40CE}" type="presParOf" srcId="{F7580B73-BFC9-4A03-9A1A-510EFB3631A3}" destId="{F17CF499-5516-4DF3-967F-CBA0102268AC}" srcOrd="5" destOrd="0" presId="urn:microsoft.com/office/officeart/2009/3/layout/IncreasingArrowsProcess"/>
    <dgm:cxn modelId="{C04DFD82-0A5F-4601-9C23-5791B00861BB}" type="presParOf" srcId="{F7580B73-BFC9-4A03-9A1A-510EFB3631A3}" destId="{C67DE2D8-4F80-4AA3-8DE0-06F581840B87}" srcOrd="6" destOrd="0" presId="urn:microsoft.com/office/officeart/2009/3/layout/IncreasingArrowsProcess"/>
    <dgm:cxn modelId="{80990A30-5989-48AC-B816-5DFDDD8E1F52}" type="presParOf" srcId="{F7580B73-BFC9-4A03-9A1A-510EFB3631A3}" destId="{7F64EC8D-DB84-4E8C-BA17-3D82044876FB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E7C43-4EB0-4679-BC17-4ADB8762ED21}">
      <dsp:nvSpPr>
        <dsp:cNvPr id="0" name=""/>
        <dsp:cNvSpPr/>
      </dsp:nvSpPr>
      <dsp:spPr>
        <a:xfrm>
          <a:off x="0" y="117625"/>
          <a:ext cx="8553133" cy="1245207"/>
        </a:xfrm>
        <a:prstGeom prst="rightArrow">
          <a:avLst>
            <a:gd name="adj1" fmla="val 50000"/>
            <a:gd name="adj2" fmla="val 50000"/>
          </a:avLst>
        </a:prstGeom>
        <a:solidFill>
          <a:srgbClr val="683B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97677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  <a:t>1. Assessment </a:t>
          </a:r>
          <a:r>
            <a:rPr lang="en-AU" sz="1200" kern="1200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 and Alignment- </a:t>
          </a:r>
          <a: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  <a:t>Business Agility Current State Diagnostic</a:t>
          </a:r>
        </a:p>
      </dsp:txBody>
      <dsp:txXfrm>
        <a:off x="0" y="428927"/>
        <a:ext cx="8241831" cy="622603"/>
      </dsp:txXfrm>
    </dsp:sp>
    <dsp:sp modelId="{AC8BD4FD-CE39-45CF-AB1D-DD6D16E29DA1}">
      <dsp:nvSpPr>
        <dsp:cNvPr id="0" name=""/>
        <dsp:cNvSpPr/>
      </dsp:nvSpPr>
      <dsp:spPr>
        <a:xfrm>
          <a:off x="0" y="1070365"/>
          <a:ext cx="1971497" cy="23032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83B7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Agile Diagnostic &amp; Assessment: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Stakeholder perceptions of current agility, innovation &amp; speed to market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Current state of agile practice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IT technical readiness (CI/CD/Automation)</a:t>
          </a:r>
        </a:p>
      </dsp:txBody>
      <dsp:txXfrm>
        <a:off x="0" y="1070365"/>
        <a:ext cx="1971497" cy="2303258"/>
      </dsp:txXfrm>
    </dsp:sp>
    <dsp:sp modelId="{112C711E-03DA-4FE3-B1B5-5B97E363B577}">
      <dsp:nvSpPr>
        <dsp:cNvPr id="0" name=""/>
        <dsp:cNvSpPr/>
      </dsp:nvSpPr>
      <dsp:spPr>
        <a:xfrm>
          <a:off x="1971497" y="523021"/>
          <a:ext cx="6581635" cy="1245207"/>
        </a:xfrm>
        <a:prstGeom prst="rightArrow">
          <a:avLst>
            <a:gd name="adj1" fmla="val 50000"/>
            <a:gd name="adj2" fmla="val 50000"/>
          </a:avLst>
        </a:prstGeom>
        <a:solidFill>
          <a:srgbClr val="683B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97677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2. Readiness - Training and Coaching</a:t>
          </a:r>
          <a:endParaRPr lang="en-AU" sz="1200" kern="1200" noProof="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971497" y="834323"/>
        <a:ext cx="6270333" cy="622603"/>
      </dsp:txXfrm>
    </dsp:sp>
    <dsp:sp modelId="{680E1FB2-C3A5-4E38-A631-60F45C882A25}">
      <dsp:nvSpPr>
        <dsp:cNvPr id="0" name=""/>
        <dsp:cNvSpPr/>
      </dsp:nvSpPr>
      <dsp:spPr>
        <a:xfrm>
          <a:off x="1971497" y="1485287"/>
          <a:ext cx="1971497" cy="2244551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683B7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Structured Training: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IT </a:t>
          </a: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&amp; business teams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Aligned to globally </a:t>
          </a: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recognised</a:t>
          </a: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 Scrum Alliance syllabus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Certified Scrum Master, Certified Product Owner</a:t>
          </a:r>
          <a:b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</a:br>
          <a:endParaRPr lang="en-US" sz="1100" kern="120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Coaching &amp; Advice: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Agile coaching &amp; support to new teams sponsors &amp; stakeholders</a:t>
          </a:r>
        </a:p>
      </dsp:txBody>
      <dsp:txXfrm>
        <a:off x="1971497" y="1485287"/>
        <a:ext cx="1971497" cy="2244551"/>
      </dsp:txXfrm>
    </dsp:sp>
    <dsp:sp modelId="{39DA3243-6FF0-4031-8786-92C5EA2CDEAC}">
      <dsp:nvSpPr>
        <dsp:cNvPr id="0" name=""/>
        <dsp:cNvSpPr/>
      </dsp:nvSpPr>
      <dsp:spPr>
        <a:xfrm>
          <a:off x="3942994" y="937943"/>
          <a:ext cx="4610138" cy="1245207"/>
        </a:xfrm>
        <a:prstGeom prst="rightArrow">
          <a:avLst>
            <a:gd name="adj1" fmla="val 50000"/>
            <a:gd name="adj2" fmla="val 50000"/>
          </a:avLst>
        </a:prstGeom>
        <a:solidFill>
          <a:srgbClr val="683B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97677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3. Showcase </a:t>
          </a:r>
          <a: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  <a:t>Agile Delivery &amp; </a:t>
          </a:r>
          <a:b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</a:br>
          <a:r>
            <a:rPr lang="en-AU" sz="1200" kern="1200" noProof="0" dirty="0">
              <a:latin typeface="Helvetica" panose="020B0604020202020204" pitchFamily="34" charset="0"/>
              <a:cs typeface="Helvetica" panose="020B0604020202020204" pitchFamily="34" charset="0"/>
            </a:rPr>
            <a:t>Capability Uplift</a:t>
          </a:r>
          <a:endParaRPr lang="en-US" sz="1200" kern="1200" dirty="0"/>
        </a:p>
      </dsp:txBody>
      <dsp:txXfrm>
        <a:off x="3942994" y="1249245"/>
        <a:ext cx="4298836" cy="622603"/>
      </dsp:txXfrm>
    </dsp:sp>
    <dsp:sp modelId="{F17CF499-5516-4DF3-967F-CBA0102268AC}">
      <dsp:nvSpPr>
        <dsp:cNvPr id="0" name=""/>
        <dsp:cNvSpPr/>
      </dsp:nvSpPr>
      <dsp:spPr>
        <a:xfrm>
          <a:off x="3942994" y="1900209"/>
          <a:ext cx="1971497" cy="22595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83B7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&amp; deliver high-priority candidate project to showcase agile delivery approach to senior stakeholders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Embed agile practices and showcase approach to internal teams.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key learnings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Progressively extend to other teams</a:t>
          </a:r>
        </a:p>
      </dsp:txBody>
      <dsp:txXfrm>
        <a:off x="3942994" y="1900209"/>
        <a:ext cx="1971497" cy="2259559"/>
      </dsp:txXfrm>
    </dsp:sp>
    <dsp:sp modelId="{C67DE2D8-4F80-4AA3-8DE0-06F581840B87}">
      <dsp:nvSpPr>
        <dsp:cNvPr id="0" name=""/>
        <dsp:cNvSpPr/>
      </dsp:nvSpPr>
      <dsp:spPr>
        <a:xfrm>
          <a:off x="5914491" y="1352865"/>
          <a:ext cx="2638641" cy="1245207"/>
        </a:xfrm>
        <a:prstGeom prst="rightArrow">
          <a:avLst>
            <a:gd name="adj1" fmla="val 50000"/>
            <a:gd name="adj2" fmla="val 50000"/>
          </a:avLst>
        </a:prstGeom>
        <a:solidFill>
          <a:srgbClr val="683B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254000" bIns="197677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noProof="0" dirty="0" smtClean="0">
              <a:latin typeface="Helvetica" panose="020B0604020202020204" pitchFamily="34" charset="0"/>
              <a:cs typeface="Helvetica" panose="020B0604020202020204" pitchFamily="34" charset="0"/>
            </a:rPr>
            <a:t>4.Document Learnings and Next Steps</a:t>
          </a:r>
          <a:endParaRPr lang="en-AU" sz="1200" kern="1200" noProof="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914491" y="1664167"/>
        <a:ext cx="2327339" cy="622603"/>
      </dsp:txXfrm>
    </dsp:sp>
    <dsp:sp modelId="{7F64EC8D-DB84-4E8C-BA17-3D82044876FB}">
      <dsp:nvSpPr>
        <dsp:cNvPr id="0" name=""/>
        <dsp:cNvSpPr/>
      </dsp:nvSpPr>
      <dsp:spPr>
        <a:xfrm>
          <a:off x="5914491" y="2315131"/>
          <a:ext cx="1989458" cy="2286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83B7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Internal: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Identify &amp; </a:t>
          </a:r>
          <a:r>
            <a:rPr lang="en-AU" sz="1100" kern="12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document key learnings and any Agility </a:t>
          </a:r>
          <a:r>
            <a:rPr lang="en-AU" sz="1100" kern="1200" noProof="0" dirty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Roadblocks </a:t>
          </a:r>
          <a:r>
            <a:rPr lang="en-AU" sz="1100" kern="12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encountered including</a:t>
          </a:r>
          <a:endParaRPr lang="en-AU" sz="1100" kern="12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noProof="0" dirty="0" smtClean="0">
              <a:solidFill>
                <a:srgbClr val="2E3B48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Process, system, governance, culture</a:t>
          </a:r>
          <a:endParaRPr lang="en-AU" sz="1100" kern="12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100" kern="1200" noProof="0" dirty="0">
            <a:solidFill>
              <a:srgbClr val="2E3B48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914491" y="2315131"/>
        <a:ext cx="1989458" cy="2286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F4821-AA10-4F4F-BC71-2AF7D13E7A59}" type="datetimeFigureOut">
              <a:rPr lang="en-AU" smtClean="0"/>
              <a:t>4/05/2016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0F1D0-0A8B-43D2-A501-6FF3F10DE51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985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D93C9-6471-43C2-B5F3-A123DA3B1A21}" type="datetimeFigureOut">
              <a:rPr lang="en-AU" smtClean="0"/>
              <a:t>4/05/2016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02928-8A68-46A3-9E30-7820F696554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042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7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9425" y="869950"/>
            <a:ext cx="2243138" cy="1682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E2374-AF46-4887-991C-93767011AED5}" type="slidenum">
              <a:rPr lang="en-AU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4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Discussion: What are your key drivers for adopting agile?</a:t>
            </a:r>
            <a:endParaRPr lang="en-AU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02928-8A68-46A3-9E30-7820F696554E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8501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42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>
              <a:latin typeface="Arial" panose="020B0604020202020204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59B54F-DE20-41C2-9C6C-DF803A35F711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4046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dirty="0" smtClean="0">
                <a:latin typeface="Arial" panose="020B0604020202020204" pitchFamily="34" charset="0"/>
              </a:rPr>
              <a:t>Hopefully the preceding discussion gave you a broad brush overview of our capabilities.   What I’d like to turn to now is our specific experience in the higher education sector.</a:t>
            </a:r>
          </a:p>
          <a:p>
            <a:endParaRPr lang="en-AU" altLang="en-US" dirty="0" smtClean="0">
              <a:latin typeface="Arial" panose="020B0604020202020204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C5C1F3D-51CD-4594-9974-13D444D3E01E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23451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622425" y="584200"/>
            <a:ext cx="3397250" cy="2549525"/>
          </a:xfrm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en-AU" altLang="en-US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hangingPunct="0">
              <a:lnSpc>
                <a:spcPct val="106000"/>
              </a:lnSpc>
            </a:pPr>
            <a:fld id="{27E51A3D-1508-4B22-B47D-D26BF6B6E1B5}" type="slidenum">
              <a:rPr lang="en-AU" altLang="en-US" smtClean="0">
                <a:solidFill>
                  <a:srgbClr val="000000"/>
                </a:solidFill>
              </a:rPr>
              <a:pPr eaLnBrk="0" hangingPunct="0">
                <a:lnSpc>
                  <a:spcPct val="106000"/>
                </a:lnSpc>
              </a:pPr>
              <a:t>42</a:t>
            </a:fld>
            <a:endParaRPr lang="en-AU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0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xfrm>
            <a:off x="679449" y="4714875"/>
            <a:ext cx="5438775" cy="4465637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In the years we have been in business we have performed a wide range of consulting engagements.  </a:t>
            </a:r>
          </a:p>
          <a:p>
            <a:pPr>
              <a:defRPr/>
            </a:pPr>
            <a:endParaRPr lang="en-US" sz="1400" kern="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What I’ve highlighted in blue are those services that we’ve provided in Higher Ed.  </a:t>
            </a:r>
          </a:p>
          <a:p>
            <a:pPr>
              <a:defRPr/>
            </a:pPr>
            <a:endParaRPr lang="en-US" sz="1400" kern="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1400" kern="0" dirty="0" smtClean="0">
                <a:solidFill>
                  <a:schemeClr val="tx2"/>
                </a:solidFill>
              </a:rPr>
              <a:t> During the case studies I will be drilling down on a number of these areas but happy to answer any specific questions you might have.</a:t>
            </a:r>
            <a:endParaRPr lang="en-AU" altLang="en-US" sz="1400" dirty="0" smtClean="0">
              <a:latin typeface="Arial" panose="020B0604020202020204" pitchFamily="34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8C92A8-E00F-4B44-868C-39DB31FBCF5D}" type="slidenum">
              <a:rPr lang="en-US" altLang="en-US" smtClean="0"/>
              <a:pPr/>
              <a:t>43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0849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6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7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0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2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0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Relationship Id="rId3" Type="http://schemas.openxmlformats.org/officeDocument/2006/relationships/image" Target="../media/image1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1112404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noProof="0" dirty="0"/>
              <a:t>Click to 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B1783-2630-48D3-A82B-83F44EEB230B}" type="datetime1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9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 sz="24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 sz="20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 sz="24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 sz="20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8517779-9540-4C2B-8E74-F3F9F519E591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5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732" y="-2958"/>
            <a:ext cx="1396331" cy="6860958"/>
          </a:xfrm>
          <a:prstGeom prst="rect">
            <a:avLst/>
          </a:prstGeom>
          <a:solidFill>
            <a:srgbClr val="2E3B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3" y="6368468"/>
            <a:ext cx="1383028" cy="475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263" y="92653"/>
            <a:ext cx="7479827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560263" y="6383910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E5167C67-061E-4B49-8C50-FC8EDFC780B2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86344" y="6383910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32908" y="6383910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60513" y="1174750"/>
            <a:ext cx="7480300" cy="5091113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699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9E1B-6497-4E71-9FFD-1328B3FCE31D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34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9230-54DB-4016-9868-FCFDB0073209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732" y="-2958"/>
            <a:ext cx="1396331" cy="6860958"/>
          </a:xfrm>
          <a:prstGeom prst="rect">
            <a:avLst/>
          </a:prstGeom>
          <a:solidFill>
            <a:srgbClr val="683B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3" y="6368468"/>
            <a:ext cx="1383028" cy="475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291" y="92653"/>
            <a:ext cx="7543799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96291" y="6373519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3108BFE3-1E9D-4FF0-9F3A-68B30A811210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22372" y="6373519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68936" y="6373519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497013" y="1173163"/>
            <a:ext cx="7543800" cy="51022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  <a:lvl2pPr>
              <a:defRPr>
                <a:solidFill>
                  <a:srgbClr val="2E3B48"/>
                </a:solidFill>
              </a:defRPr>
            </a:lvl2pPr>
            <a:lvl3pPr>
              <a:defRPr>
                <a:solidFill>
                  <a:srgbClr val="2E3B48"/>
                </a:solidFill>
              </a:defRPr>
            </a:lvl3pPr>
            <a:lvl4pPr>
              <a:defRPr>
                <a:solidFill>
                  <a:srgbClr val="2E3B48"/>
                </a:solidFill>
              </a:defRPr>
            </a:lvl4pPr>
            <a:lvl5pPr>
              <a:defRPr>
                <a:solidFill>
                  <a:srgbClr val="2E3B4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778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162B-F49A-400C-A8E1-5049858B7D9A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98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509A-505C-4C0F-9E91-5CC71A9054C8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2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732" y="-2958"/>
            <a:ext cx="1396331" cy="6860958"/>
          </a:xfrm>
          <a:prstGeom prst="rect">
            <a:avLst/>
          </a:prstGeom>
          <a:solidFill>
            <a:srgbClr val="3498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3" y="6368468"/>
            <a:ext cx="1383028" cy="475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510" y="92653"/>
            <a:ext cx="7564580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75510" y="6442075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F371B83C-0DA0-4CBC-833E-102EF900DDD1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01591" y="6442075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48155" y="6442075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475510" y="1174750"/>
            <a:ext cx="7565303" cy="5122863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  <a:lvl2pPr>
              <a:defRPr>
                <a:solidFill>
                  <a:srgbClr val="2E3B48"/>
                </a:solidFill>
              </a:defRPr>
            </a:lvl2pPr>
            <a:lvl3pPr>
              <a:defRPr>
                <a:solidFill>
                  <a:srgbClr val="2E3B48"/>
                </a:solidFill>
              </a:defRPr>
            </a:lvl3pPr>
            <a:lvl4pPr>
              <a:defRPr>
                <a:solidFill>
                  <a:srgbClr val="2E3B48"/>
                </a:solidFill>
              </a:defRPr>
            </a:lvl4pPr>
            <a:lvl5pPr>
              <a:defRPr>
                <a:solidFill>
                  <a:srgbClr val="2E3B4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6065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10FC-1140-48C3-A327-4D5A64B779E0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55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5C61-E30F-4B07-B8F0-426B852A1759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6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31570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150894"/>
            <a:ext cx="399703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noProof="0" dirty="0"/>
              <a:t>Click to 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150894"/>
            <a:ext cx="399703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noProof="0" dirty="0"/>
              <a:t>Click to 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6989-0B5D-4BD1-A9EE-9BA7A76387E1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58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933" y="2459770"/>
            <a:ext cx="7772400" cy="56187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sz="3200" b="1"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933" y="3133300"/>
            <a:ext cx="7772400" cy="17526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dirty="0"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342900" lvl="0" indent="-342900"/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48657" y="644741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7E7631E-70F9-43F3-98C1-EF15D20327ED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74738" y="6447415"/>
            <a:ext cx="39530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10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731" y="-2958"/>
            <a:ext cx="1335232" cy="6860958"/>
          </a:xfrm>
          <a:prstGeom prst="rect">
            <a:avLst/>
          </a:prstGeom>
          <a:solidFill>
            <a:srgbClr val="005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510" y="92653"/>
            <a:ext cx="7564580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75510" y="6442075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488B18F-DC71-4DE2-862C-2354841DF4D3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01591" y="6442075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48155" y="6442075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475510" y="1174750"/>
            <a:ext cx="7565303" cy="5122863"/>
          </a:xfrm>
        </p:spPr>
        <p:txBody>
          <a:bodyPr/>
          <a:lstStyle>
            <a:lvl1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48" y="6289599"/>
            <a:ext cx="1279988" cy="43983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83522" y="6670415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28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A1F4-FBE9-465E-B18E-3DF702EED9BC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69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045" y="1231179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964" y="1236518"/>
            <a:ext cx="3893126" cy="50603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D397-1850-437B-8304-1638837AF6C2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48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olo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895" y="3107314"/>
            <a:ext cx="7564580" cy="988002"/>
          </a:xfrm>
        </p:spPr>
        <p:txBody>
          <a:bodyPr vert="horz" lIns="91440" tIns="45720" rIns="91440" bIns="45720" rtlCol="0" anchor="t">
            <a:normAutofit fontScale="92500"/>
          </a:bodyPr>
          <a:lstStyle>
            <a:lvl1pPr algn="ctr">
              <a:defRPr lang="en-AU" sz="3200"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501485" y="6447411"/>
            <a:ext cx="1327440" cy="365125"/>
          </a:xfrm>
        </p:spPr>
        <p:txBody>
          <a:bodyPr/>
          <a:lstStyle>
            <a:lvl1pPr>
              <a:defRPr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4E7343B6-030C-4706-8D5A-831EAC4E6774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39825" y="6447412"/>
            <a:ext cx="4934056" cy="365125"/>
          </a:xfrm>
        </p:spPr>
        <p:txBody>
          <a:bodyPr/>
          <a:lstStyle>
            <a:lvl1pPr>
              <a:defRPr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A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b="19693"/>
          <a:stretch/>
        </p:blipFill>
        <p:spPr>
          <a:xfrm>
            <a:off x="0" y="6206570"/>
            <a:ext cx="1390585" cy="6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40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PPT_colourBG_CYAN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503238" y="1447800"/>
            <a:ext cx="6888162" cy="1588"/>
          </a:xfrm>
          <a:prstGeom prst="line">
            <a:avLst/>
          </a:prstGeom>
          <a:ln w="44450" cap="rnd" cmpd="sng" algn="ctr">
            <a:solidFill>
              <a:srgbClr val="16A7DB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13" descr="NRMA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03238" y="5748338"/>
            <a:ext cx="8842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 descr="NRMA_QLD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5748338"/>
            <a:ext cx="865188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5" descr="SGIC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3173413" y="5900738"/>
            <a:ext cx="7127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6" descr="SGIO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4337050" y="5824538"/>
            <a:ext cx="768350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503238" y="4038600"/>
            <a:ext cx="6888162" cy="1588"/>
          </a:xfrm>
          <a:prstGeom prst="line">
            <a:avLst/>
          </a:prstGeom>
          <a:ln w="44450" cap="rnd" cmpd="sng" algn="ctr">
            <a:solidFill>
              <a:srgbClr val="16A7DB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145" name="Text Placeholder 4"/>
          <p:cNvSpPr>
            <a:spLocks noGrp="1"/>
          </p:cNvSpPr>
          <p:nvPr>
            <p:ph type="subTitle" idx="1"/>
          </p:nvPr>
        </p:nvSpPr>
        <p:spPr>
          <a:xfrm>
            <a:off x="450850" y="4268788"/>
            <a:ext cx="7321550" cy="1104900"/>
          </a:xfrm>
        </p:spPr>
        <p:txBody>
          <a:bodyPr/>
          <a:lstStyle>
            <a:lvl1pPr marL="0" indent="0">
              <a:buFont typeface="Arial" charset="0"/>
              <a:buNone/>
              <a:defRPr sz="1600" smtClean="0">
                <a:latin typeface="Arial" charset="0"/>
              </a:defRPr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91146" name="Title Placeholder 6"/>
          <p:cNvSpPr>
            <a:spLocks noGrp="1"/>
          </p:cNvSpPr>
          <p:nvPr>
            <p:ph type="ctrTitle"/>
          </p:nvPr>
        </p:nvSpPr>
        <p:spPr>
          <a:xfrm>
            <a:off x="450850" y="1700213"/>
            <a:ext cx="7321550" cy="1944687"/>
          </a:xfrm>
        </p:spPr>
        <p:txBody>
          <a:bodyPr/>
          <a:lstStyle>
            <a:lvl1pPr>
              <a:defRPr sz="4500" smtClean="0">
                <a:latin typeface="Arial" charset="0"/>
              </a:defRPr>
            </a:lvl1pPr>
          </a:lstStyle>
          <a:p>
            <a:r>
              <a:rPr lang="en-US" smtClean="0"/>
              <a:t>Presentation Title</a:t>
            </a:r>
            <a:br>
              <a:rPr lang="en-US" smtClean="0"/>
            </a:br>
            <a:r>
              <a:rPr lang="en-US" smtClean="0"/>
              <a:t>or Divider page title</a:t>
            </a:r>
          </a:p>
        </p:txBody>
      </p:sp>
    </p:spTree>
    <p:extLst>
      <p:ext uri="{BB962C8B-B14F-4D97-AF65-F5344CB8AC3E}">
        <p14:creationId xmlns:p14="http://schemas.microsoft.com/office/powerpoint/2010/main" val="126482026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PPT_colourBG_CYAN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503238" y="1447800"/>
            <a:ext cx="6888162" cy="1588"/>
          </a:xfrm>
          <a:prstGeom prst="line">
            <a:avLst/>
          </a:prstGeom>
          <a:ln w="44450" cap="rnd" cmpd="sng" algn="ctr">
            <a:solidFill>
              <a:srgbClr val="16A7DB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508793" y="4191000"/>
            <a:ext cx="6754813" cy="1136650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12" name="Title Placeholder 6"/>
          <p:cNvSpPr>
            <a:spLocks noGrp="1"/>
          </p:cNvSpPr>
          <p:nvPr>
            <p:ph type="title"/>
          </p:nvPr>
        </p:nvSpPr>
        <p:spPr bwMode="auto">
          <a:xfrm>
            <a:off x="457200" y="1676400"/>
            <a:ext cx="8229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AU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02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PPT_colourBG_CYAN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9959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RA0143_Powerpoint templat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47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0525" y="358775"/>
            <a:ext cx="7772400" cy="927100"/>
          </a:xfrm>
          <a:ln algn="ctr"/>
          <a:effectLst>
            <a:outerShdw dist="25399" dir="2700000" algn="ctr" rotWithShape="0">
              <a:srgbClr val="808080"/>
            </a:outerShdw>
          </a:effectLst>
        </p:spPr>
        <p:txBody>
          <a:bodyPr anchor="t"/>
          <a:lstStyle>
            <a:lvl1pPr>
              <a:defRPr sz="3600">
                <a:solidFill>
                  <a:schemeClr val="bg1"/>
                </a:solidFill>
                <a:latin typeface="Arial" charset="0"/>
                <a:ea typeface="ヒラギノ角ゴ Pro W3" pitchFamily="16" charset="-128"/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18647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0525" y="952500"/>
            <a:ext cx="6400800" cy="323850"/>
          </a:xfrm>
        </p:spPr>
        <p:txBody>
          <a:bodyPr/>
          <a:lstStyle>
            <a:lvl1pPr>
              <a:defRPr sz="1200" b="1"/>
            </a:lvl1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83038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92727" r="-227" b="303"/>
          <a:stretch/>
        </p:blipFill>
        <p:spPr bwMode="auto">
          <a:xfrm>
            <a:off x="-20782" y="6257581"/>
            <a:ext cx="9185564" cy="60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725928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91DE559-3D55-486C-ACC9-280AFA913F8F}" type="datetime1">
              <a:rPr lang="en-US" smtClean="0"/>
              <a:t>5/4/16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009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2482" y="6447414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8" y="6280074"/>
            <a:ext cx="1279988" cy="43983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83522" y="6660890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1131771"/>
            <a:ext cx="9144000" cy="51420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266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933" y="2459770"/>
            <a:ext cx="7772400" cy="56187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sz="3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933" y="3133300"/>
            <a:ext cx="7772400" cy="17526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342900" lvl="0" indent="-342900"/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48657" y="644741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4EB28ED-0558-4618-A97A-6D91C8D85299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74738" y="6447415"/>
            <a:ext cx="39530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8" y="6280074"/>
            <a:ext cx="1279988" cy="43983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83522" y="6660890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4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E2231-ED45-4FD9-B3B2-539522865C6D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9226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5" y="1125538"/>
            <a:ext cx="4084638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8063" y="1125538"/>
            <a:ext cx="4084637" cy="5084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47284-1090-4EBD-B9B0-F6AD93A0E77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4667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552" y="1125538"/>
            <a:ext cx="8136905" cy="25914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553" y="3789040"/>
            <a:ext cx="8136904" cy="24212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47284-1090-4EBD-B9B0-F6AD93A0E77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8948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423A7-5785-4B4E-89A6-13D64C8DD6C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0085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D8405-CD53-49C1-B9B1-AAB5EBD193E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4047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60B7B-85CD-4461-A48E-FB06D9CFFE9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0175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08DA9-7EEF-45A0-8348-10265F256CB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1771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EAD25-7CA9-4708-800F-57FC39F3E036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12385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CA438-F7D9-46AA-9038-C6B698D03FC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1813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1488" y="260350"/>
            <a:ext cx="2081212" cy="5949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3088" y="260350"/>
            <a:ext cx="6096000" cy="5949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8C839-50E4-4C5F-ABC7-EEA439A6EE0B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85772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Pa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788" y="92653"/>
            <a:ext cx="7565302" cy="988002"/>
          </a:xfrm>
        </p:spPr>
        <p:txBody>
          <a:bodyPr/>
          <a:lstStyle>
            <a:lvl1pPr algn="l">
              <a:defRPr>
                <a:solidFill>
                  <a:srgbClr val="2E3B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74788" y="6431468"/>
            <a:ext cx="2133600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A4CC11C7-27F5-42C0-BCE6-368AB2E699A4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00869" y="6431468"/>
            <a:ext cx="3953046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47433" y="6431468"/>
            <a:ext cx="1041517" cy="365125"/>
          </a:xfrm>
        </p:spPr>
        <p:txBody>
          <a:bodyPr/>
          <a:lstStyle>
            <a:lvl1pPr>
              <a:defRPr>
                <a:solidFill>
                  <a:srgbClr val="2E3B48"/>
                </a:solidFill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474788" y="1184275"/>
            <a:ext cx="7566025" cy="5113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17"/>
          <a:stretch/>
        </p:blipFill>
        <p:spPr bwMode="auto">
          <a:xfrm>
            <a:off x="1" y="0"/>
            <a:ext cx="1333499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8" y="6280074"/>
            <a:ext cx="1279988" cy="43983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83522" y="6660890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717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260350"/>
            <a:ext cx="7669212" cy="431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1025" y="1125538"/>
            <a:ext cx="4084638" cy="508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8063" y="1125538"/>
            <a:ext cx="4084637" cy="508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F9AED-2A10-4503-B808-198C15DC4D07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990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260350"/>
            <a:ext cx="7669212" cy="431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81025" y="1125538"/>
            <a:ext cx="8321675" cy="5084762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AU" noProof="0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E90F6-AF86-4B7A-B0AE-7FA97D8D3BE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443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4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olour Logo Underw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5" y="4728744"/>
            <a:ext cx="7564580" cy="988002"/>
          </a:xfrm>
        </p:spPr>
        <p:txBody>
          <a:bodyPr vert="horz" lIns="91440" tIns="45720" rIns="91440" bIns="45720" rtlCol="0" anchor="t">
            <a:normAutofit fontScale="92500"/>
          </a:bodyPr>
          <a:lstStyle>
            <a:lvl1pPr algn="ctr">
              <a:defRPr lang="en-AU" sz="2800"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DF005976-C952-4C41-8381-68DF344124CF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3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E5126-96DB-4CDA-97A9-7B9169FB6BFB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C3530-44E4-4A00-B6F2-E4746E9F2DA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013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E559-3D55-486C-ACC9-280AFA913F8F}" type="datetime1">
              <a:rPr lang="en-US" smtClean="0"/>
              <a:t>5/4/16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E559-3D55-486C-ACC9-280AFA913F8F}" type="datetime1">
              <a:rPr lang="en-US" smtClean="0"/>
              <a:t>5/4/16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AC076D6-9CB3-485A-851F-7162B7C6B55D}" type="datetime1">
              <a:rPr lang="en-US" smtClean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4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3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4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theme" Target="../theme/theme5.xm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theme" Target="../theme/theme6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theme" Target="../theme/theme7.xml"/><Relationship Id="rId5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20" Type="http://schemas.openxmlformats.org/officeDocument/2006/relationships/image" Target="../media/image1.jpeg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theme" Target="../theme/theme8.xml"/><Relationship Id="rId17" Type="http://schemas.openxmlformats.org/officeDocument/2006/relationships/image" Target="../media/image9.png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-303" r="-227" b="83333"/>
          <a:stretch/>
        </p:blipFill>
        <p:spPr bwMode="auto">
          <a:xfrm>
            <a:off x="-18288" y="-20782"/>
            <a:ext cx="9185564" cy="116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92727" r="-227" b="303"/>
          <a:stretch/>
        </p:blipFill>
        <p:spPr bwMode="auto">
          <a:xfrm>
            <a:off x="-20782" y="6257581"/>
            <a:ext cx="9185564" cy="60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317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165492"/>
            <a:ext cx="8052955" cy="5080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928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91DE559-3D55-486C-ACC9-280AFA913F8F}" type="datetime1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009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2482" y="6447414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6048" y="6280074"/>
            <a:ext cx="1279988" cy="43983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83522" y="6660890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0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42" r:id="rId4"/>
    <p:sldLayoutId id="2147483748" r:id="rId5"/>
    <p:sldLayoutId id="2147483755" r:id="rId6"/>
    <p:sldLayoutId id="2147483759" r:id="rId7"/>
    <p:sldLayoutId id="2147483760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70"/>
            <a:ext cx="9144000" cy="1157288"/>
          </a:xfrm>
          <a:prstGeom prst="rect">
            <a:avLst/>
          </a:prstGeom>
          <a:solidFill>
            <a:srgbClr val="2E3B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 userDrawn="1"/>
        </p:nvSpPr>
        <p:spPr>
          <a:xfrm>
            <a:off x="-3466" y="6380017"/>
            <a:ext cx="9144000" cy="480941"/>
          </a:xfrm>
          <a:prstGeom prst="rect">
            <a:avLst/>
          </a:prstGeom>
          <a:solidFill>
            <a:srgbClr val="2E3B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09" y="92653"/>
            <a:ext cx="8974281" cy="9880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256435"/>
            <a:ext cx="7949045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60972" y="6376121"/>
            <a:ext cx="1383028" cy="4752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9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10DC378-512A-4235-830E-7C76043EF248}" type="datetime1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1890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8454" y="6447415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5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3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870"/>
            <a:ext cx="9144000" cy="1157288"/>
          </a:xfrm>
          <a:prstGeom prst="rect">
            <a:avLst/>
          </a:prstGeom>
          <a:solidFill>
            <a:srgbClr val="683B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-3466" y="6380017"/>
            <a:ext cx="9144000" cy="480941"/>
          </a:xfrm>
          <a:prstGeom prst="rect">
            <a:avLst/>
          </a:prstGeom>
          <a:solidFill>
            <a:srgbClr val="683B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09" y="92653"/>
            <a:ext cx="8974281" cy="9880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256435"/>
            <a:ext cx="7949045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60972" y="6376121"/>
            <a:ext cx="1383028" cy="4752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9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ADC63A9C-9621-46F5-AA80-8B21279C0C16}" type="datetime1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1890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8454" y="6447415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1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725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70"/>
            <a:ext cx="9144000" cy="1157288"/>
          </a:xfrm>
          <a:prstGeom prst="rect">
            <a:avLst/>
          </a:prstGeom>
          <a:solidFill>
            <a:srgbClr val="3498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3466" y="6380017"/>
            <a:ext cx="9144000" cy="480941"/>
          </a:xfrm>
          <a:prstGeom prst="rect">
            <a:avLst/>
          </a:prstGeom>
          <a:solidFill>
            <a:srgbClr val="3498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09" y="92653"/>
            <a:ext cx="8974281" cy="9880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256435"/>
            <a:ext cx="7949045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60972" y="6376121"/>
            <a:ext cx="1383028" cy="4752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9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90269599-0171-471B-B9A9-96DC25953C29}" type="datetime1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1890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8454" y="6447415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726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70"/>
            <a:ext cx="9144000" cy="1157288"/>
          </a:xfrm>
          <a:prstGeom prst="rect">
            <a:avLst/>
          </a:prstGeom>
          <a:solidFill>
            <a:srgbClr val="005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3466" y="6267451"/>
            <a:ext cx="9144000" cy="593508"/>
          </a:xfrm>
          <a:prstGeom prst="rect">
            <a:avLst/>
          </a:prstGeom>
          <a:solidFill>
            <a:srgbClr val="0053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466" y="3870"/>
            <a:ext cx="9147465" cy="11374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189760"/>
            <a:ext cx="8049490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928" y="6447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ECB2719-2619-4899-8292-BF42021F85CC}" type="datetime1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009" y="6447415"/>
            <a:ext cx="3953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573" y="6447415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048" y="6289599"/>
            <a:ext cx="1279988" cy="43983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83522" y="6670415"/>
            <a:ext cx="14991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altLang="en-US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Consultants</a:t>
            </a:r>
            <a:endParaRPr lang="en-AU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1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58" r:id="rId3"/>
    <p:sldLayoutId id="2147483740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chemeClr val="bg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203" y="92653"/>
            <a:ext cx="8907888" cy="9880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algn="l"/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44" y="1256435"/>
            <a:ext cx="7949045" cy="504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4894" y="64464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CBF2BB8-7FBF-4D39-A917-F5BA57832AB3}" type="datetime1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5084" y="6447412"/>
            <a:ext cx="4289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572" y="6447414"/>
            <a:ext cx="104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3B48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BC6CE8E-0F55-604F-9B0D-90CDD098E5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6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3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>
          <a:solidFill>
            <a:srgbClr val="2E3B48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E3B48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6"/>
          <p:cNvSpPr>
            <a:spLocks noGrp="1"/>
          </p:cNvSpPr>
          <p:nvPr>
            <p:ph type="title"/>
          </p:nvPr>
        </p:nvSpPr>
        <p:spPr bwMode="auto">
          <a:xfrm>
            <a:off x="395288" y="476250"/>
            <a:ext cx="80010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1028" name="Text Placeholder 4"/>
          <p:cNvSpPr>
            <a:spLocks noGrp="1"/>
          </p:cNvSpPr>
          <p:nvPr>
            <p:ph type="body" idx="1"/>
          </p:nvPr>
        </p:nvSpPr>
        <p:spPr bwMode="auto">
          <a:xfrm>
            <a:off x="395288" y="1905000"/>
            <a:ext cx="8229600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r:id="rId6" imgW="0" imgH="0" progId="PowerPoint.Show.8">
                  <p:embed/>
                </p:oleObj>
              </mc:Choice>
              <mc:Fallback>
                <p:oleObj r:id="rId6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00A9E4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41414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308F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95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1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1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1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1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b="1" kern="1200">
          <a:solidFill>
            <a:schemeClr val="accent1"/>
          </a:solidFill>
          <a:latin typeface="Arial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11A8DD"/>
        </a:buClr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CBA\SDLC\SDLCCBA\Agile-roughs\SDLC-preso-inside-page.png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-148530" y="79970"/>
            <a:ext cx="9292530" cy="1188790"/>
          </a:xfrm>
          <a:prstGeom prst="rect">
            <a:avLst/>
          </a:prstGeom>
          <a:noFill/>
        </p:spPr>
      </p:pic>
      <p:pic>
        <p:nvPicPr>
          <p:cNvPr id="1026" name="Picture 1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gray">
          <a:xfrm>
            <a:off x="6804025" y="6159500"/>
            <a:ext cx="2235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73088" y="260350"/>
            <a:ext cx="766921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81025" y="1125538"/>
            <a:ext cx="8321675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pic>
        <p:nvPicPr>
          <p:cNvPr id="1029" name="Picture 2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0" y="6437313"/>
            <a:ext cx="2700338" cy="420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119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43438" y="6453188"/>
            <a:ext cx="433387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defRPr sz="1000" b="1">
                <a:solidFill>
                  <a:schemeClr val="tx1"/>
                </a:solidFill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8B0A1AB-3B8E-4F54-AF64-733F1694DE5B}" type="slidenum">
              <a:rPr lang="en-AU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19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rgbClr val="666666"/>
          </a:solidFill>
          <a:latin typeface="Verdana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SzPct val="80000"/>
        <a:buFont typeface="Wingdings" pitchFamily="2" charset="2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266700" indent="-265113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Font typeface="Wingdings" pitchFamily="2" charset="2"/>
        <a:buChar char="n"/>
        <a:defRPr sz="2000">
          <a:solidFill>
            <a:schemeClr val="bg2"/>
          </a:solidFill>
          <a:latin typeface="+mn-lt"/>
        </a:defRPr>
      </a:lvl2pPr>
      <a:lvl3pPr marL="628650" indent="-180975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–"/>
        <a:defRPr sz="1800">
          <a:solidFill>
            <a:schemeClr val="bg2"/>
          </a:solidFill>
          <a:latin typeface="+mn-lt"/>
        </a:defRPr>
      </a:lvl3pPr>
      <a:lvl4pPr marL="987425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Font typeface="Times"/>
        <a:buChar char="•"/>
        <a:defRPr sz="1600">
          <a:solidFill>
            <a:schemeClr val="bg2"/>
          </a:solidFill>
          <a:latin typeface="+mn-lt"/>
        </a:defRPr>
      </a:lvl4pPr>
      <a:lvl5pPr marL="13462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Font typeface="Arial" pitchFamily="34" charset="0"/>
        <a:buChar char="•"/>
        <a:defRPr sz="1600">
          <a:solidFill>
            <a:schemeClr val="bg2"/>
          </a:solidFill>
          <a:latin typeface="+mn-lt"/>
        </a:defRPr>
      </a:lvl5pPr>
      <a:lvl6pPr marL="18034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»"/>
        <a:defRPr sz="900">
          <a:solidFill>
            <a:schemeClr val="bg2"/>
          </a:solidFill>
          <a:latin typeface="+mn-lt"/>
        </a:defRPr>
      </a:lvl6pPr>
      <a:lvl7pPr marL="22606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»"/>
        <a:defRPr sz="900">
          <a:solidFill>
            <a:schemeClr val="bg2"/>
          </a:solidFill>
          <a:latin typeface="+mn-lt"/>
        </a:defRPr>
      </a:lvl7pPr>
      <a:lvl8pPr marL="27178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»"/>
        <a:defRPr sz="900">
          <a:solidFill>
            <a:schemeClr val="bg2"/>
          </a:solidFill>
          <a:latin typeface="+mn-lt"/>
        </a:defRPr>
      </a:lvl8pPr>
      <a:lvl9pPr marL="3175000" indent="-179388" algn="l" rtl="0" eaLnBrk="1" fontAlgn="base" hangingPunct="1">
        <a:spcBef>
          <a:spcPct val="20000"/>
        </a:spcBef>
        <a:spcAft>
          <a:spcPct val="0"/>
        </a:spcAft>
        <a:buClr>
          <a:srgbClr val="666666"/>
        </a:buClr>
        <a:buChar char="»"/>
        <a:defRPr sz="9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Relationship Id="rId3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openxmlformats.org/officeDocument/2006/relationships/image" Target="../media/image39.png"/><Relationship Id="rId13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microsoft.com/office/2007/relationships/hdphoto" Target="../media/hdphoto4.wdp"/><Relationship Id="rId4" Type="http://schemas.openxmlformats.org/officeDocument/2006/relationships/image" Target="../media/image34.png"/><Relationship Id="rId5" Type="http://schemas.microsoft.com/office/2007/relationships/hdphoto" Target="../media/hdphoto5.wdp"/><Relationship Id="rId6" Type="http://schemas.openxmlformats.org/officeDocument/2006/relationships/image" Target="../media/image35.png"/><Relationship Id="rId7" Type="http://schemas.microsoft.com/office/2007/relationships/hdphoto" Target="../media/hdphoto6.wdp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openxmlformats.org/officeDocument/2006/relationships/image" Target="../media/image39.png"/><Relationship Id="rId13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microsoft.com/office/2007/relationships/hdphoto" Target="../media/hdphoto4.wdp"/><Relationship Id="rId4" Type="http://schemas.openxmlformats.org/officeDocument/2006/relationships/image" Target="../media/image34.png"/><Relationship Id="rId5" Type="http://schemas.microsoft.com/office/2007/relationships/hdphoto" Target="../media/hdphoto5.wdp"/><Relationship Id="rId6" Type="http://schemas.openxmlformats.org/officeDocument/2006/relationships/image" Target="../media/image35.png"/><Relationship Id="rId7" Type="http://schemas.microsoft.com/office/2007/relationships/hdphoto" Target="../media/hdphoto6.wdp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1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6.tiff"/><Relationship Id="rId3" Type="http://schemas.openxmlformats.org/officeDocument/2006/relationships/image" Target="../media/image4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6.tiff"/><Relationship Id="rId3" Type="http://schemas.openxmlformats.org/officeDocument/2006/relationships/image" Target="../media/image47.tif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emf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jpe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0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1.tiff"/><Relationship Id="rId3" Type="http://schemas.openxmlformats.org/officeDocument/2006/relationships/image" Target="../media/image6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64.wmf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Optima" charset="0"/>
                <a:ea typeface="Optima" charset="0"/>
                <a:cs typeface="Optima" charset="0"/>
              </a:rPr>
              <a:t>Digital Transformation </a:t>
            </a:r>
            <a:br>
              <a:rPr lang="en-US" sz="3600" dirty="0" smtClean="0">
                <a:latin typeface="Optima" charset="0"/>
                <a:ea typeface="Optima" charset="0"/>
                <a:cs typeface="Optima" charset="0"/>
              </a:rPr>
            </a:br>
            <a:r>
              <a:rPr lang="en-US" sz="3600" dirty="0" smtClean="0">
                <a:latin typeface="Optima" charset="0"/>
                <a:ea typeface="Optima" charset="0"/>
                <a:cs typeface="Optima" charset="0"/>
              </a:rPr>
              <a:t>&amp; Business Agility</a:t>
            </a:r>
            <a:endParaRPr lang="en-AU" sz="36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6422" y="1219200"/>
            <a:ext cx="8436116" cy="5041900"/>
            <a:chOff x="603422" y="638924"/>
            <a:chExt cx="8436116" cy="5041900"/>
          </a:xfrm>
        </p:grpSpPr>
        <p:pic>
          <p:nvPicPr>
            <p:cNvPr id="4" name="Picture 3" descr="innovation-windo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0" t="2052" r="2500" b="5619"/>
            <a:stretch/>
          </p:blipFill>
          <p:spPr>
            <a:xfrm>
              <a:off x="603422" y="638924"/>
              <a:ext cx="8436116" cy="50419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517401" y="1374533"/>
              <a:ext cx="3504854" cy="95410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n>
                    <a:solidFill>
                      <a:schemeClr val="accent2"/>
                    </a:solidFill>
                  </a:ln>
                  <a:latin typeface="Optima"/>
                  <a:cs typeface="Optima"/>
                </a:rPr>
                <a:t>All growth strategies</a:t>
              </a:r>
            </a:p>
            <a:p>
              <a:pPr algn="ctr"/>
              <a:r>
                <a:rPr lang="en-US" sz="2800" dirty="0" smtClean="0">
                  <a:ln>
                    <a:solidFill>
                      <a:schemeClr val="accent2"/>
                    </a:solidFill>
                  </a:ln>
                  <a:latin typeface="Optima"/>
                  <a:cs typeface="Optima"/>
                </a:rPr>
                <a:t>are S-curves.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73673" y="-367"/>
            <a:ext cx="7247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>
                <a:solidFill>
                  <a:schemeClr val="bg1"/>
                </a:solidFill>
                <a:latin typeface="Optima"/>
                <a:cs typeface="Optima"/>
              </a:rPr>
              <a:t>Kodak died staying the course.</a:t>
            </a:r>
          </a:p>
          <a:p>
            <a:pPr algn="ctr"/>
            <a:r>
              <a:rPr lang="en-AU" sz="3200" dirty="0" smtClean="0">
                <a:solidFill>
                  <a:schemeClr val="bg1"/>
                </a:solidFill>
                <a:latin typeface="Optima"/>
                <a:cs typeface="Optima"/>
              </a:rPr>
              <a:t>Microsoft stagnated meeting the market.</a:t>
            </a:r>
            <a:endParaRPr lang="en-US" sz="32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59666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-earnings-chart-Q1-2015.005-640x48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/>
        </p:blipFill>
        <p:spPr>
          <a:xfrm>
            <a:off x="864997" y="1287109"/>
            <a:ext cx="7414007" cy="4814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2986" y="37733"/>
            <a:ext cx="64688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>
                <a:solidFill>
                  <a:schemeClr val="bg1"/>
                </a:solidFill>
                <a:latin typeface="Optima"/>
                <a:cs typeface="Optima"/>
              </a:rPr>
              <a:t>Apple obsoleted the market.</a:t>
            </a:r>
          </a:p>
          <a:p>
            <a:pPr algn="ctr"/>
            <a:r>
              <a:rPr lang="en-AU" sz="3200" dirty="0" smtClean="0">
                <a:solidFill>
                  <a:schemeClr val="bg1"/>
                </a:solidFill>
                <a:latin typeface="Optima"/>
                <a:cs typeface="Optima"/>
              </a:rPr>
              <a:t>So now it’s worth more than </a:t>
            </a:r>
            <a:r>
              <a:rPr lang="en-AU" sz="3200" dirty="0" smtClean="0">
                <a:solidFill>
                  <a:schemeClr val="bg1"/>
                </a:solidFill>
                <a:latin typeface="Optima"/>
                <a:cs typeface="Optima"/>
              </a:rPr>
              <a:t>Russia.</a:t>
            </a:r>
            <a:endParaRPr lang="en-AU" sz="32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5034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97" y="1153160"/>
            <a:ext cx="5667006" cy="5097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2621" y="190133"/>
            <a:ext cx="4929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>
                <a:solidFill>
                  <a:schemeClr val="bg1"/>
                </a:solidFill>
                <a:latin typeface="Optima"/>
                <a:cs typeface="Optima"/>
              </a:rPr>
              <a:t>But this isn’t a </a:t>
            </a:r>
            <a:r>
              <a:rPr lang="en-AU" sz="3600" smtClean="0">
                <a:solidFill>
                  <a:schemeClr val="bg1"/>
                </a:solidFill>
                <a:latin typeface="Optima"/>
                <a:cs typeface="Optima"/>
              </a:rPr>
              <a:t>delighter.</a:t>
            </a:r>
            <a:endParaRPr lang="en-AU" sz="36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069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necraft Hololens demo at E3 2015 (amazing!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" y="111760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1265" y="190133"/>
            <a:ext cx="7232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>
                <a:solidFill>
                  <a:schemeClr val="bg1"/>
                </a:solidFill>
                <a:latin typeface="Optima"/>
                <a:cs typeface="Optima"/>
              </a:rPr>
              <a:t>Now Microsoft is thinking different.</a:t>
            </a:r>
          </a:p>
        </p:txBody>
      </p:sp>
    </p:spTree>
    <p:extLst>
      <p:ext uri="{BB962C8B-B14F-4D97-AF65-F5344CB8AC3E}">
        <p14:creationId xmlns:p14="http://schemas.microsoft.com/office/powerpoint/2010/main" val="195249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93304" y="25400"/>
            <a:ext cx="93560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“Microsoft were Digital in 2006. In 2016 the whole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ptima"/>
                <a:cs typeface="Optima"/>
              </a:rPr>
              <a:t>o</a:t>
            </a:r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rganisation has become Agile.” – Steven Denning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618"/>
            <a:ext cx="9144000" cy="51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6844" y="238760"/>
            <a:ext cx="833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Lesson: Digital </a:t>
            </a:r>
            <a:r>
              <a:rPr lang="en-US" sz="2800" dirty="0">
                <a:solidFill>
                  <a:schemeClr val="bg1"/>
                </a:solidFill>
                <a:latin typeface="Optima"/>
                <a:cs typeface="Optima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ransformation needs Business Agility</a:t>
            </a:r>
            <a:endParaRPr lang="en-US" sz="28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618"/>
            <a:ext cx="9144000" cy="51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1737" y="241300"/>
            <a:ext cx="8485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IAG 2009: </a:t>
            </a:r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No more business as usual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2373" y="1970707"/>
            <a:ext cx="45548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Late into digital channels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Losing market share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Losing brand affinity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Ponderous release cycle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Unresponsive siloed </a:t>
            </a: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structure</a:t>
            </a:r>
            <a:endParaRPr lang="en-US" sz="24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V="1">
            <a:off x="-477564" y="1620563"/>
            <a:ext cx="5143500" cy="41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5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0911" y="165100"/>
            <a:ext cx="7267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First Digital Products “Troubled”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5352" y="1308100"/>
            <a:ext cx="50572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Optima" charset="0"/>
                <a:ea typeface="Optima" charset="0"/>
                <a:cs typeface="Optima" charset="0"/>
              </a:rPr>
              <a:t>1. Home Insurance Sales Online</a:t>
            </a:r>
          </a:p>
          <a:p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12 Weeks Late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40% over budget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1394 Defects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“Scrumbut” Process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Confused Project with Product</a:t>
            </a:r>
          </a:p>
          <a:p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b="1" dirty="0" smtClean="0">
                <a:latin typeface="Optima" charset="0"/>
                <a:ea typeface="Optima" charset="0"/>
                <a:cs typeface="Optima" charset="0"/>
              </a:rPr>
              <a:t>2. Customer Loyalty Bonus</a:t>
            </a:r>
          </a:p>
          <a:p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Agile showed Bus. </a:t>
            </a:r>
            <a:r>
              <a:rPr lang="en-US" sz="2000" dirty="0">
                <a:latin typeface="Optima" charset="0"/>
                <a:ea typeface="Optima" charset="0"/>
                <a:cs typeface="Optima" charset="0"/>
              </a:rPr>
              <a:t>c</a:t>
            </a: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ase flawed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Cancelled without pivoting</a:t>
            </a: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Manager scapegoated &amp; sacked</a:t>
            </a: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Team member reputations sullied</a:t>
            </a: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endParaRPr lang="en-US" sz="20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8046" t="56758" r="10666" b="10509"/>
          <a:stretch/>
        </p:blipFill>
        <p:spPr>
          <a:xfrm>
            <a:off x="144780" y="1739900"/>
            <a:ext cx="36576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5110" y="165100"/>
            <a:ext cx="141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Why?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1672" y="1308100"/>
            <a:ext cx="52223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Teams mixed progressives &amp; conservatives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Neglected technical enablers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Teams changed process mid-flight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No realistic deployment path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Collisions in shared testing environments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No alignment of organization to Agile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Inadequate executive support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Inadequate cultural awareness</a:t>
            </a:r>
          </a:p>
        </p:txBody>
      </p:sp>
      <p:pic>
        <p:nvPicPr>
          <p:cNvPr id="10" name="Picture 9" descr="merc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31232"/>
            <a:ext cx="3979420" cy="3478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2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34138" y="1206502"/>
            <a:ext cx="5586869" cy="5041949"/>
            <a:chOff x="1551490" y="225277"/>
            <a:chExt cx="7348099" cy="66313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rcRect l="12402" b="14173"/>
            <a:stretch>
              <a:fillRect/>
            </a:stretch>
          </p:blipFill>
          <p:spPr>
            <a:xfrm>
              <a:off x="4926383" y="668104"/>
              <a:ext cx="3355544" cy="23680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rcRect l="14859" t="5315" r="24003" b="8858"/>
            <a:stretch>
              <a:fillRect/>
            </a:stretch>
          </p:blipFill>
          <p:spPr>
            <a:xfrm>
              <a:off x="1551491" y="668104"/>
              <a:ext cx="3374892" cy="23680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rcRect l="5965" t="7703" r="5965" b="24649"/>
            <a:stretch>
              <a:fillRect/>
            </a:stretch>
          </p:blipFill>
          <p:spPr>
            <a:xfrm>
              <a:off x="1551490" y="3365362"/>
              <a:ext cx="3374893" cy="24506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4" name="Group 23"/>
            <p:cNvGrpSpPr/>
            <p:nvPr/>
          </p:nvGrpSpPr>
          <p:grpSpPr>
            <a:xfrm>
              <a:off x="1633804" y="5993967"/>
              <a:ext cx="7125883" cy="862709"/>
              <a:chOff x="1622725" y="5869165"/>
              <a:chExt cx="7125883" cy="862709"/>
            </a:xfrm>
          </p:grpSpPr>
          <p:sp>
            <p:nvSpPr>
              <p:cNvPr id="14" name="Notched Right Arrow 13"/>
              <p:cNvSpPr/>
              <p:nvPr/>
            </p:nvSpPr>
            <p:spPr>
              <a:xfrm>
                <a:off x="1622725" y="5869165"/>
                <a:ext cx="7125883" cy="862709"/>
              </a:xfrm>
              <a:prstGeom prst="notchedRightArrow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008000"/>
                  </a:gs>
                  <a:gs pos="50000">
                    <a:schemeClr val="bg1">
                      <a:lumMod val="75000"/>
                    </a:schemeClr>
                  </a:gs>
                </a:gsLst>
                <a:lin ang="21540000" scaled="0"/>
              </a:gra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229741" y="6003645"/>
                <a:ext cx="13516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 smtClean="0">
                    <a:latin typeface="Optima"/>
                    <a:cs typeface="Optima"/>
                  </a:rPr>
                  <a:t>Autonomy</a:t>
                </a:r>
                <a:endParaRPr lang="en-AU" sz="2000" b="1" dirty="0">
                  <a:latin typeface="Optima"/>
                  <a:cs typeface="Optima"/>
                </a:endParaRPr>
              </a:p>
            </p:txBody>
          </p:sp>
        </p:grpSp>
        <p:pic>
          <p:nvPicPr>
            <p:cNvPr id="21" name="Picture 20" descr="merc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26383" y="3365362"/>
              <a:ext cx="3355544" cy="24506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7" name="Group 26"/>
            <p:cNvGrpSpPr/>
            <p:nvPr/>
          </p:nvGrpSpPr>
          <p:grpSpPr>
            <a:xfrm>
              <a:off x="8036880" y="225277"/>
              <a:ext cx="862709" cy="5474813"/>
              <a:chOff x="734614" y="768080"/>
              <a:chExt cx="862709" cy="5157517"/>
            </a:xfrm>
          </p:grpSpPr>
          <p:sp>
            <p:nvSpPr>
              <p:cNvPr id="18" name="Notched Right Arrow 17"/>
              <p:cNvSpPr/>
              <p:nvPr/>
            </p:nvSpPr>
            <p:spPr>
              <a:xfrm rot="16200000">
                <a:off x="-1412790" y="2915484"/>
                <a:ext cx="5157517" cy="862709"/>
              </a:xfrm>
              <a:prstGeom prst="notchedRightArrow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0080FF"/>
                  </a:gs>
                  <a:gs pos="50000">
                    <a:schemeClr val="bg1">
                      <a:lumMod val="75000"/>
                    </a:schemeClr>
                  </a:gs>
                </a:gsLst>
                <a:lin ang="0" scaled="0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5400000">
                <a:off x="607540" y="3451638"/>
                <a:ext cx="133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 smtClean="0">
                    <a:latin typeface="Optima"/>
                    <a:cs typeface="Optima"/>
                  </a:rPr>
                  <a:t>Alignment</a:t>
                </a:r>
                <a:endParaRPr lang="en-AU" sz="2000" b="1" dirty="0">
                  <a:latin typeface="Optima"/>
                  <a:cs typeface="Optima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452208" y="5715097"/>
              <a:ext cx="1556547" cy="52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Optima"/>
                  <a:cs typeface="Optima"/>
                </a:rPr>
                <a:t>Waterfall</a:t>
              </a:r>
              <a:endParaRPr lang="en-AU" sz="2000" dirty="0">
                <a:latin typeface="Optima"/>
                <a:cs typeface="Optim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62404" y="2948453"/>
              <a:ext cx="2026706" cy="52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Optima"/>
                  <a:cs typeface="Optima"/>
                </a:rPr>
                <a:t>Scaled Agile</a:t>
              </a:r>
              <a:endParaRPr lang="en-AU" sz="2000" dirty="0">
                <a:latin typeface="Optima"/>
                <a:cs typeface="Optim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88529" y="5701867"/>
              <a:ext cx="2682569" cy="52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Optima"/>
                  <a:cs typeface="Optima"/>
                </a:rPr>
                <a:t>Waterfall + Agile</a:t>
              </a:r>
              <a:endParaRPr lang="en-AU" sz="2000" dirty="0">
                <a:latin typeface="Optima"/>
                <a:cs typeface="Optim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09845" y="2926366"/>
              <a:ext cx="2408738" cy="52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Optima"/>
                  <a:cs typeface="Optima"/>
                </a:rPr>
                <a:t>Agile Holarchy</a:t>
              </a:r>
              <a:endParaRPr lang="en-AU" sz="2000" dirty="0">
                <a:latin typeface="Optima"/>
                <a:cs typeface="Optim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441085" y="165100"/>
            <a:ext cx="628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What were we trying to do?</a:t>
            </a:r>
          </a:p>
        </p:txBody>
      </p:sp>
    </p:spTree>
    <p:extLst>
      <p:ext uri="{BB962C8B-B14F-4D97-AF65-F5344CB8AC3E}">
        <p14:creationId xmlns:p14="http://schemas.microsoft.com/office/powerpoint/2010/main" val="7970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200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 smtClean="0"/>
              <a:t>Introduction</a:t>
            </a:r>
            <a:endParaRPr lang="en-AU" sz="2000" dirty="0"/>
          </a:p>
          <a:p>
            <a:endParaRPr lang="en-AU" sz="2000" b="1" dirty="0"/>
          </a:p>
          <a:p>
            <a:r>
              <a:rPr lang="en-AU" sz="2000" dirty="0" smtClean="0"/>
              <a:t>The </a:t>
            </a:r>
            <a:r>
              <a:rPr lang="en-AU" sz="2000" dirty="0" smtClean="0"/>
              <a:t>meaning of </a:t>
            </a:r>
            <a:r>
              <a:rPr lang="en-AU" sz="2000" dirty="0"/>
              <a:t>B</a:t>
            </a:r>
            <a:r>
              <a:rPr lang="en-AU" sz="2000" dirty="0" smtClean="0"/>
              <a:t>usiness </a:t>
            </a:r>
            <a:r>
              <a:rPr lang="en-AU" sz="2000" dirty="0"/>
              <a:t>A</a:t>
            </a:r>
            <a:r>
              <a:rPr lang="en-AU" sz="2000" dirty="0" smtClean="0"/>
              <a:t>gility </a:t>
            </a:r>
            <a:endParaRPr lang="en-AU" sz="2000" dirty="0" smtClean="0"/>
          </a:p>
          <a:p>
            <a:endParaRPr lang="en-AU" sz="2000" dirty="0"/>
          </a:p>
          <a:p>
            <a:r>
              <a:rPr lang="en-AU" sz="2000" dirty="0" smtClean="0"/>
              <a:t>Microsoft &amp; Apple:</a:t>
            </a:r>
            <a:r>
              <a:rPr lang="en-AU" sz="2000" dirty="0" smtClean="0"/>
              <a:t> Digital Transformation &amp; Business Agility</a:t>
            </a:r>
            <a:endParaRPr lang="en-AU" sz="2000" dirty="0"/>
          </a:p>
          <a:p>
            <a:pPr lvl="1"/>
            <a:endParaRPr lang="en-AU" sz="2000" b="1" dirty="0"/>
          </a:p>
          <a:p>
            <a:r>
              <a:rPr lang="en-AU" sz="2000" dirty="0" smtClean="0"/>
              <a:t>IAG BTS: The Self-Organizing Transformation</a:t>
            </a:r>
            <a:endParaRPr lang="en-AU" sz="2000" dirty="0"/>
          </a:p>
          <a:p>
            <a:endParaRPr lang="en-AU" sz="2000" dirty="0"/>
          </a:p>
          <a:p>
            <a:r>
              <a:rPr lang="en-AU" sz="2000" dirty="0" smtClean="0"/>
              <a:t>CBA Kaching: Creating A $9 Billion Digital Channel</a:t>
            </a:r>
          </a:p>
          <a:p>
            <a:endParaRPr lang="en-AU" sz="2000" dirty="0"/>
          </a:p>
          <a:p>
            <a:r>
              <a:rPr lang="en-AU" sz="2000" dirty="0" smtClean="0"/>
              <a:t>J.P. Morgan &amp; Spotify: Cutting Out Frozen Middle-men</a:t>
            </a:r>
            <a:endParaRPr lang="en-AU" sz="2000" dirty="0" smtClean="0"/>
          </a:p>
          <a:p>
            <a:endParaRPr lang="en-AU" sz="2000" dirty="0"/>
          </a:p>
          <a:p>
            <a:r>
              <a:rPr lang="en-AU" sz="2000" dirty="0" smtClean="0"/>
              <a:t>Lessons Learned &amp; Appendices</a:t>
            </a:r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pPr lvl="1"/>
            <a:endParaRPr lang="en-AU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133048" y="3154373"/>
            <a:ext cx="9410096" cy="32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 Start with a metaphor: “steel thread squads”.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Use metrics to prove and grow capability iteratively.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Using Agile to make Agile. No compromise. No confusion.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pic>
        <p:nvPicPr>
          <p:cNvPr id="2" name="Picture 1" descr="Screen Shot 2015-08-26 at 8.49.4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"/>
          <a:stretch/>
        </p:blipFill>
        <p:spPr>
          <a:xfrm>
            <a:off x="1368453" y="1917699"/>
            <a:ext cx="6407095" cy="38469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5284" y="226060"/>
            <a:ext cx="7038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How </a:t>
            </a:r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do we generate holarchy?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06620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Rounded Rectangle 2565"/>
          <p:cNvSpPr/>
          <p:nvPr/>
        </p:nvSpPr>
        <p:spPr>
          <a:xfrm>
            <a:off x="2446457" y="2900080"/>
            <a:ext cx="1552471" cy="39203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3240" name="TextBox 3239"/>
          <p:cNvSpPr txBox="1"/>
          <p:nvPr/>
        </p:nvSpPr>
        <p:spPr>
          <a:xfrm>
            <a:off x="2647923" y="4210028"/>
            <a:ext cx="443743" cy="258797"/>
          </a:xfrm>
          <a:prstGeom prst="rect">
            <a:avLst/>
          </a:prstGeom>
          <a:gradFill>
            <a:gsLst>
              <a:gs pos="0">
                <a:srgbClr val="0000FF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BCF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235" name="TextBox 3234"/>
          <p:cNvSpPr txBox="1"/>
          <p:nvPr/>
        </p:nvSpPr>
        <p:spPr>
          <a:xfrm>
            <a:off x="2683476" y="4767706"/>
            <a:ext cx="399686" cy="2587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IRT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565" name="Rounded Rectangle 2564"/>
          <p:cNvSpPr/>
          <p:nvPr/>
        </p:nvSpPr>
        <p:spPr>
          <a:xfrm>
            <a:off x="4046332" y="2900080"/>
            <a:ext cx="1552471" cy="39203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3239" name="TextBox 3238"/>
          <p:cNvSpPr txBox="1"/>
          <p:nvPr/>
        </p:nvSpPr>
        <p:spPr>
          <a:xfrm>
            <a:off x="5278828" y="4827033"/>
            <a:ext cx="403706" cy="2587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IPH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238" name="TextBox 3237"/>
          <p:cNvSpPr txBox="1"/>
          <p:nvPr/>
        </p:nvSpPr>
        <p:spPr>
          <a:xfrm>
            <a:off x="4046332" y="4815168"/>
            <a:ext cx="399686" cy="2587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IRT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564" name="Rounded Rectangle 2563"/>
          <p:cNvSpPr/>
          <p:nvPr/>
        </p:nvSpPr>
        <p:spPr>
          <a:xfrm>
            <a:off x="5634356" y="2900080"/>
            <a:ext cx="1552471" cy="39203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2563" name="Rounded Rectangle 2562"/>
          <p:cNvSpPr/>
          <p:nvPr/>
        </p:nvSpPr>
        <p:spPr>
          <a:xfrm>
            <a:off x="7210529" y="2900080"/>
            <a:ext cx="1552471" cy="39203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537" name="Slide Number Placeholder 5"/>
          <p:cNvSpPr txBox="1">
            <a:spLocks/>
          </p:cNvSpPr>
          <p:nvPr/>
        </p:nvSpPr>
        <p:spPr>
          <a:xfrm>
            <a:off x="6283194" y="6848021"/>
            <a:ext cx="639950" cy="34113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 smtClean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5C4754AF-54DD-AF40-B3BB-7042327892C4}" type="slidenum">
              <a:rPr lang="en-US" sz="80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8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4" name="Group 453"/>
          <p:cNvGrpSpPr/>
          <p:nvPr/>
        </p:nvGrpSpPr>
        <p:grpSpPr>
          <a:xfrm>
            <a:off x="333570" y="630354"/>
            <a:ext cx="3486262" cy="2112382"/>
            <a:chOff x="-173008" y="105939"/>
            <a:chExt cx="3561842" cy="2082355"/>
          </a:xfrm>
        </p:grpSpPr>
        <p:grpSp>
          <p:nvGrpSpPr>
            <p:cNvPr id="361" name="Group 360"/>
            <p:cNvGrpSpPr/>
            <p:nvPr/>
          </p:nvGrpSpPr>
          <p:grpSpPr>
            <a:xfrm>
              <a:off x="913913" y="261654"/>
              <a:ext cx="1908255" cy="1689598"/>
              <a:chOff x="3352313" y="2319054"/>
              <a:chExt cx="1908255" cy="1689598"/>
            </a:xfrm>
          </p:grpSpPr>
          <p:sp>
            <p:nvSpPr>
              <p:cNvPr id="359" name="Circular Arrow 358"/>
              <p:cNvSpPr/>
              <p:nvPr/>
            </p:nvSpPr>
            <p:spPr bwMode="auto">
              <a:xfrm flipH="1">
                <a:off x="3352313" y="2319054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Curved Left Arrow 356"/>
              <p:cNvSpPr/>
              <p:nvPr/>
            </p:nvSpPr>
            <p:spPr bwMode="auto">
              <a:xfrm rot="18733848">
                <a:off x="4647742" y="2427154"/>
                <a:ext cx="481344" cy="744308"/>
              </a:xfrm>
              <a:prstGeom prst="curvedLeftArrow">
                <a:avLst>
                  <a:gd name="adj1" fmla="val 53713"/>
                  <a:gd name="adj2" fmla="val 60982"/>
                  <a:gd name="adj3" fmla="val 45993"/>
                </a:avLst>
              </a:prstGeom>
              <a:gradFill flip="none"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sp>
        </p:grpSp>
        <p:sp>
          <p:nvSpPr>
            <p:cNvPr id="364" name="TextBox 363"/>
            <p:cNvSpPr txBox="1"/>
            <p:nvPr/>
          </p:nvSpPr>
          <p:spPr>
            <a:xfrm>
              <a:off x="1283884" y="1826637"/>
              <a:ext cx="1090876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LLOCATE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-173008" y="1227270"/>
              <a:ext cx="1307060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CCELERATE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2336800" y="1231900"/>
              <a:ext cx="883077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SSESS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2653154" y="321654"/>
              <a:ext cx="735680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LIGN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375136" y="525367"/>
              <a:ext cx="814292" cy="3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SSIST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1" name="TextBox 2560"/>
            <p:cNvSpPr txBox="1"/>
            <p:nvPr/>
          </p:nvSpPr>
          <p:spPr>
            <a:xfrm>
              <a:off x="1358689" y="105939"/>
              <a:ext cx="830211" cy="361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WAKE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834" name="Group 833"/>
          <p:cNvGrpSpPr/>
          <p:nvPr/>
        </p:nvGrpSpPr>
        <p:grpSpPr>
          <a:xfrm>
            <a:off x="1018193" y="3474369"/>
            <a:ext cx="1442965" cy="2932274"/>
            <a:chOff x="56906" y="3276600"/>
            <a:chExt cx="1546348" cy="3138508"/>
          </a:xfrm>
        </p:grpSpPr>
        <p:sp>
          <p:nvSpPr>
            <p:cNvPr id="470" name="TextBox 469"/>
            <p:cNvSpPr txBox="1"/>
            <p:nvPr/>
          </p:nvSpPr>
          <p:spPr>
            <a:xfrm>
              <a:off x="101444" y="3276600"/>
              <a:ext cx="1130484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S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TRATEGY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75" name="TextBox 474"/>
            <p:cNvSpPr txBox="1"/>
            <p:nvPr/>
          </p:nvSpPr>
          <p:spPr>
            <a:xfrm>
              <a:off x="65638" y="3924300"/>
              <a:ext cx="1537616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OORDINATION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78" name="TextBox 477"/>
            <p:cNvSpPr txBox="1"/>
            <p:nvPr/>
          </p:nvSpPr>
          <p:spPr>
            <a:xfrm>
              <a:off x="91651" y="4597400"/>
              <a:ext cx="1069328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ELIVERY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79" name="TextBox 478"/>
            <p:cNvSpPr txBox="1"/>
            <p:nvPr/>
          </p:nvSpPr>
          <p:spPr>
            <a:xfrm>
              <a:off x="79351" y="5295900"/>
              <a:ext cx="1046997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S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UPPORT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480" name="TextBox 479"/>
            <p:cNvSpPr txBox="1"/>
            <p:nvPr/>
          </p:nvSpPr>
          <p:spPr>
            <a:xfrm>
              <a:off x="56906" y="6019800"/>
              <a:ext cx="1331473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O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PERATIONS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835" name="Group 834"/>
          <p:cNvGrpSpPr/>
          <p:nvPr/>
        </p:nvGrpSpPr>
        <p:grpSpPr>
          <a:xfrm>
            <a:off x="467353" y="3443962"/>
            <a:ext cx="542230" cy="2990986"/>
            <a:chOff x="3556000" y="3276600"/>
            <a:chExt cx="581079" cy="3201349"/>
          </a:xfrm>
        </p:grpSpPr>
        <p:grpSp>
          <p:nvGrpSpPr>
            <p:cNvPr id="424" name="Group 423"/>
            <p:cNvGrpSpPr/>
            <p:nvPr/>
          </p:nvGrpSpPr>
          <p:grpSpPr>
            <a:xfrm>
              <a:off x="3568700" y="3276600"/>
              <a:ext cx="568376" cy="496252"/>
              <a:chOff x="3300413" y="2299155"/>
              <a:chExt cx="1878064" cy="1689598"/>
            </a:xfrm>
            <a:gradFill flip="none" rotWithShape="1">
              <a:gsLst>
                <a:gs pos="0">
                  <a:srgbClr val="FF0000"/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</p:grpSpPr>
          <p:sp>
            <p:nvSpPr>
              <p:cNvPr id="434" name="Curved Left Arrow 433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grpFill/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452" name="Circular Arrow 451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  <a:grpFill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1" name="Group 480"/>
            <p:cNvGrpSpPr/>
            <p:nvPr/>
          </p:nvGrpSpPr>
          <p:grpSpPr>
            <a:xfrm>
              <a:off x="3568700" y="3911600"/>
              <a:ext cx="568376" cy="496252"/>
              <a:chOff x="3300413" y="2299155"/>
              <a:chExt cx="1878064" cy="1689598"/>
            </a:xfrm>
            <a:gradFill flip="none" rotWithShape="1">
              <a:gsLst>
                <a:gs pos="0">
                  <a:srgbClr val="0000FF"/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</p:grpSpPr>
          <p:sp>
            <p:nvSpPr>
              <p:cNvPr id="482" name="Curved Left Arrow 481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grpFill/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483" name="Circular Arrow 482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  <a:grpFill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65" name="Group 504"/>
            <p:cNvGrpSpPr/>
            <p:nvPr/>
          </p:nvGrpSpPr>
          <p:grpSpPr>
            <a:xfrm>
              <a:off x="3568702" y="5270498"/>
              <a:ext cx="568377" cy="496251"/>
              <a:chOff x="3300413" y="2299155"/>
              <a:chExt cx="1878064" cy="1689598"/>
            </a:xfr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</p:grpSpPr>
          <p:sp>
            <p:nvSpPr>
              <p:cNvPr id="569" name="Curved Left Arrow 568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grpFill/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570" name="Circular Arrow 569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  <a:grpFill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5" name="Group 624"/>
            <p:cNvGrpSpPr/>
            <p:nvPr/>
          </p:nvGrpSpPr>
          <p:grpSpPr>
            <a:xfrm>
              <a:off x="3556000" y="4584700"/>
              <a:ext cx="568376" cy="496252"/>
              <a:chOff x="3300413" y="2299155"/>
              <a:chExt cx="1878064" cy="1689598"/>
            </a:xfrm>
          </p:grpSpPr>
          <p:sp>
            <p:nvSpPr>
              <p:cNvPr id="626" name="Curved Left Arrow 625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627" name="Circular Arrow 626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0" name="Group 527"/>
            <p:cNvGrpSpPr/>
            <p:nvPr/>
          </p:nvGrpSpPr>
          <p:grpSpPr>
            <a:xfrm>
              <a:off x="3568702" y="5981698"/>
              <a:ext cx="568377" cy="496251"/>
              <a:chOff x="3300413" y="2299155"/>
              <a:chExt cx="1878064" cy="1689598"/>
            </a:xfrm>
            <a:gradFill flip="none" rotWithShape="1">
              <a:gsLst>
                <a:gs pos="0">
                  <a:srgbClr val="008000"/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</p:grpSpPr>
          <p:sp>
            <p:nvSpPr>
              <p:cNvPr id="591" name="Curved Left Arrow 590"/>
              <p:cNvSpPr/>
              <p:nvPr/>
            </p:nvSpPr>
            <p:spPr bwMode="auto">
              <a:xfrm rot="19461711">
                <a:off x="4676260" y="2387654"/>
                <a:ext cx="502217" cy="612524"/>
              </a:xfrm>
              <a:prstGeom prst="curvedLeftArrow">
                <a:avLst>
                  <a:gd name="adj1" fmla="val 50540"/>
                  <a:gd name="adj2" fmla="val 60982"/>
                  <a:gd name="adj3" fmla="val 25582"/>
                </a:avLst>
              </a:prstGeom>
              <a:grpFill/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592" name="Circular Arrow 591"/>
              <p:cNvSpPr/>
              <p:nvPr/>
            </p:nvSpPr>
            <p:spPr bwMode="auto">
              <a:xfrm flipH="1">
                <a:off x="3300413" y="2299155"/>
                <a:ext cx="1676094" cy="1689598"/>
              </a:xfrm>
              <a:prstGeom prst="circularArrow">
                <a:avLst>
                  <a:gd name="adj1" fmla="val 21151"/>
                  <a:gd name="adj2" fmla="val 2106243"/>
                  <a:gd name="adj3" fmla="val 1274892"/>
                  <a:gd name="adj4" fmla="val 3953228"/>
                  <a:gd name="adj5" fmla="val 21038"/>
                </a:avLst>
              </a:prstGeom>
              <a:grpFill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6" name="TextBox 715"/>
          <p:cNvSpPr txBox="1"/>
          <p:nvPr/>
        </p:nvSpPr>
        <p:spPr>
          <a:xfrm>
            <a:off x="2956047" y="2999750"/>
            <a:ext cx="650986" cy="34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14141"/>
                </a:solidFill>
                <a:latin typeface="Arial" charset="0"/>
              </a:rPr>
              <a:t>A</a:t>
            </a:r>
            <a:r>
              <a:rPr lang="en-US" sz="1200" dirty="0" smtClean="0">
                <a:solidFill>
                  <a:srgbClr val="414141"/>
                </a:solidFill>
                <a:latin typeface="Arial" charset="0"/>
              </a:rPr>
              <a:t>PRIL</a:t>
            </a:r>
            <a:endParaRPr lang="en-US" dirty="0">
              <a:solidFill>
                <a:srgbClr val="414141"/>
              </a:solidFill>
              <a:latin typeface="Arial" charset="0"/>
            </a:endParaRPr>
          </a:p>
        </p:txBody>
      </p:sp>
      <p:sp>
        <p:nvSpPr>
          <p:cNvPr id="717" name="TextBox 716"/>
          <p:cNvSpPr txBox="1"/>
          <p:nvPr/>
        </p:nvSpPr>
        <p:spPr>
          <a:xfrm>
            <a:off x="4506707" y="3011615"/>
            <a:ext cx="586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14141"/>
                </a:solidFill>
                <a:latin typeface="Arial" charset="0"/>
              </a:rPr>
              <a:t>J</a:t>
            </a:r>
            <a:r>
              <a:rPr lang="en-US" sz="1200" dirty="0" smtClean="0">
                <a:solidFill>
                  <a:srgbClr val="414141"/>
                </a:solidFill>
                <a:latin typeface="Arial" charset="0"/>
              </a:rPr>
              <a:t>ULY</a:t>
            </a:r>
            <a:endParaRPr lang="en-US" dirty="0">
              <a:solidFill>
                <a:srgbClr val="414141"/>
              </a:solidFill>
              <a:latin typeface="Arial" charset="0"/>
            </a:endParaRPr>
          </a:p>
        </p:txBody>
      </p:sp>
      <p:sp>
        <p:nvSpPr>
          <p:cNvPr id="720" name="TextBox 719"/>
          <p:cNvSpPr txBox="1"/>
          <p:nvPr/>
        </p:nvSpPr>
        <p:spPr>
          <a:xfrm>
            <a:off x="5859054" y="302348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14141"/>
                </a:solidFill>
                <a:latin typeface="Arial" charset="0"/>
              </a:rPr>
              <a:t>S</a:t>
            </a:r>
            <a:r>
              <a:rPr lang="en-US" sz="1200" dirty="0" smtClean="0">
                <a:solidFill>
                  <a:srgbClr val="414141"/>
                </a:solidFill>
                <a:latin typeface="Arial" charset="0"/>
              </a:rPr>
              <a:t>EPTEMBER</a:t>
            </a:r>
            <a:endParaRPr lang="en-US" dirty="0">
              <a:solidFill>
                <a:srgbClr val="414141"/>
              </a:solidFill>
              <a:latin typeface="Arial" charset="0"/>
            </a:endParaRPr>
          </a:p>
        </p:txBody>
      </p:sp>
      <p:sp>
        <p:nvSpPr>
          <p:cNvPr id="721" name="TextBox 720"/>
          <p:cNvSpPr txBox="1"/>
          <p:nvPr/>
        </p:nvSpPr>
        <p:spPr>
          <a:xfrm>
            <a:off x="7539045" y="3035346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414141"/>
                </a:solidFill>
                <a:latin typeface="Arial" charset="0"/>
              </a:rPr>
              <a:t>F</a:t>
            </a:r>
            <a:r>
              <a:rPr lang="en-US" sz="1100" dirty="0" smtClean="0">
                <a:solidFill>
                  <a:srgbClr val="414141"/>
                </a:solidFill>
                <a:latin typeface="Arial" charset="0"/>
              </a:rPr>
              <a:t>EBRUARY</a:t>
            </a:r>
            <a:endParaRPr lang="en-US" sz="1600" dirty="0">
              <a:solidFill>
                <a:srgbClr val="414141"/>
              </a:solidFill>
              <a:latin typeface="Arial" charset="0"/>
            </a:endParaRPr>
          </a:p>
        </p:txBody>
      </p:sp>
      <p:grpSp>
        <p:nvGrpSpPr>
          <p:cNvPr id="895" name="Group 894"/>
          <p:cNvGrpSpPr/>
          <p:nvPr/>
        </p:nvGrpSpPr>
        <p:grpSpPr>
          <a:xfrm>
            <a:off x="2979749" y="3486234"/>
            <a:ext cx="545143" cy="427157"/>
            <a:chOff x="2641600" y="3276600"/>
            <a:chExt cx="584200" cy="457200"/>
          </a:xfrm>
        </p:grpSpPr>
        <p:sp>
          <p:nvSpPr>
            <p:cNvPr id="894" name="Oval 893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837" name="Group 836"/>
            <p:cNvGrpSpPr/>
            <p:nvPr/>
          </p:nvGrpSpPr>
          <p:grpSpPr>
            <a:xfrm>
              <a:off x="2641600" y="3378200"/>
              <a:ext cx="584200" cy="317500"/>
              <a:chOff x="5065713" y="1118555"/>
              <a:chExt cx="2016123" cy="1389064"/>
            </a:xfrm>
          </p:grpSpPr>
          <p:grpSp>
            <p:nvGrpSpPr>
              <p:cNvPr id="838" name="Group 47"/>
              <p:cNvGrpSpPr>
                <a:grpSpLocks/>
              </p:cNvGrpSpPr>
              <p:nvPr/>
            </p:nvGrpSpPr>
            <p:grpSpPr bwMode="auto">
              <a:xfrm>
                <a:off x="6210300" y="1155694"/>
                <a:ext cx="871536" cy="811343"/>
                <a:chOff x="4982454" y="1572378"/>
                <a:chExt cx="1286282" cy="1328403"/>
              </a:xfrm>
            </p:grpSpPr>
            <p:sp>
              <p:nvSpPr>
                <p:cNvPr id="88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889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890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91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92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93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839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840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841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88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88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5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88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8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842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84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84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87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877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7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87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7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88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8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84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87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87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6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87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7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87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7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84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84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86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6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84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9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86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6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85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85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5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6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6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85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85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85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4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85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85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896" name="Group 895"/>
          <p:cNvGrpSpPr/>
          <p:nvPr/>
        </p:nvGrpSpPr>
        <p:grpSpPr>
          <a:xfrm>
            <a:off x="2967898" y="4115105"/>
            <a:ext cx="545143" cy="427157"/>
            <a:chOff x="2641600" y="3276600"/>
            <a:chExt cx="584200" cy="457200"/>
          </a:xfrm>
        </p:grpSpPr>
        <p:sp>
          <p:nvSpPr>
            <p:cNvPr id="897" name="Oval 896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  <a:tileRect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898" name="Group 836"/>
            <p:cNvGrpSpPr/>
            <p:nvPr/>
          </p:nvGrpSpPr>
          <p:grpSpPr>
            <a:xfrm>
              <a:off x="2641600" y="3378201"/>
              <a:ext cx="584200" cy="317500"/>
              <a:chOff x="5065713" y="1118555"/>
              <a:chExt cx="2016123" cy="1389064"/>
            </a:xfrm>
          </p:grpSpPr>
          <p:grpSp>
            <p:nvGrpSpPr>
              <p:cNvPr id="899" name="Group 47"/>
              <p:cNvGrpSpPr>
                <a:grpSpLocks/>
              </p:cNvGrpSpPr>
              <p:nvPr/>
            </p:nvGrpSpPr>
            <p:grpSpPr bwMode="auto">
              <a:xfrm>
                <a:off x="6210300" y="1155692"/>
                <a:ext cx="871536" cy="811343"/>
                <a:chOff x="4982454" y="1572378"/>
                <a:chExt cx="1286282" cy="1328403"/>
              </a:xfrm>
            </p:grpSpPr>
            <p:sp>
              <p:nvSpPr>
                <p:cNvPr id="94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950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951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52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53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54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900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901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902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94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44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3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945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46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4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4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03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904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0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93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38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5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93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4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4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4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906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93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3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4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93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3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3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3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90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0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0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92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28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29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30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1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7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92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2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2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2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11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919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20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21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22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1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91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1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6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91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1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1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1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955" name="Group 954"/>
          <p:cNvGrpSpPr/>
          <p:nvPr/>
        </p:nvGrpSpPr>
        <p:grpSpPr>
          <a:xfrm>
            <a:off x="2967898" y="4696513"/>
            <a:ext cx="545143" cy="427157"/>
            <a:chOff x="2641600" y="3276600"/>
            <a:chExt cx="584200" cy="457200"/>
          </a:xfrm>
          <a:effectLst>
            <a:reflection stA="46000" endPos="72000" dir="5400000" sy="-100000" algn="bl" rotWithShape="0"/>
          </a:effectLst>
        </p:grpSpPr>
        <p:sp>
          <p:nvSpPr>
            <p:cNvPr id="956" name="Oval 955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grpSp>
          <p:nvGrpSpPr>
            <p:cNvPr id="957" name="Group 836"/>
            <p:cNvGrpSpPr/>
            <p:nvPr/>
          </p:nvGrpSpPr>
          <p:grpSpPr>
            <a:xfrm>
              <a:off x="2641600" y="3378202"/>
              <a:ext cx="584200" cy="317500"/>
              <a:chOff x="5065713" y="1118555"/>
              <a:chExt cx="2016123" cy="1389064"/>
            </a:xfrm>
          </p:grpSpPr>
          <p:grpSp>
            <p:nvGrpSpPr>
              <p:cNvPr id="958" name="Group 47"/>
              <p:cNvGrpSpPr>
                <a:grpSpLocks/>
              </p:cNvGrpSpPr>
              <p:nvPr/>
            </p:nvGrpSpPr>
            <p:grpSpPr bwMode="auto">
              <a:xfrm>
                <a:off x="6210300" y="1155690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00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009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010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1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959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960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961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00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00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1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00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0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0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0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62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96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6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99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97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3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99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9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00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0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96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99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9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2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99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9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9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9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96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96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98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8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6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5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98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8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7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97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7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8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8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97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97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97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8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97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7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97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7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014" name="Group 1013"/>
          <p:cNvGrpSpPr/>
          <p:nvPr/>
        </p:nvGrpSpPr>
        <p:grpSpPr>
          <a:xfrm>
            <a:off x="4532220" y="3474369"/>
            <a:ext cx="545143" cy="427157"/>
            <a:chOff x="2641600" y="3276600"/>
            <a:chExt cx="584200" cy="457200"/>
          </a:xfrm>
        </p:grpSpPr>
        <p:sp>
          <p:nvSpPr>
            <p:cNvPr id="1015" name="Oval 1014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1016" name="Group 836"/>
            <p:cNvGrpSpPr/>
            <p:nvPr/>
          </p:nvGrpSpPr>
          <p:grpSpPr>
            <a:xfrm>
              <a:off x="2641600" y="3378201"/>
              <a:ext cx="584200" cy="317500"/>
              <a:chOff x="5065713" y="1118555"/>
              <a:chExt cx="2016123" cy="1389064"/>
            </a:xfrm>
          </p:grpSpPr>
          <p:grpSp>
            <p:nvGrpSpPr>
              <p:cNvPr id="1017" name="Group 47"/>
              <p:cNvGrpSpPr>
                <a:grpSpLocks/>
              </p:cNvGrpSpPr>
              <p:nvPr/>
            </p:nvGrpSpPr>
            <p:grpSpPr bwMode="auto">
              <a:xfrm>
                <a:off x="6210300" y="1155692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06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068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069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70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71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72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018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019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020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06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06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3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06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6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021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02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02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05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056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5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05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5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05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6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02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04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05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4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05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5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05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5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02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2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027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045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4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02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7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04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4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02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03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3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3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4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03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03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03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6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03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03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191" name="Group 1190"/>
          <p:cNvGrpSpPr/>
          <p:nvPr/>
        </p:nvGrpSpPr>
        <p:grpSpPr>
          <a:xfrm>
            <a:off x="6143946" y="3486234"/>
            <a:ext cx="545143" cy="427157"/>
            <a:chOff x="2641600" y="3276600"/>
            <a:chExt cx="584200" cy="457200"/>
          </a:xfrm>
        </p:grpSpPr>
        <p:sp>
          <p:nvSpPr>
            <p:cNvPr id="1192" name="Oval 1191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1193" name="Group 836"/>
            <p:cNvGrpSpPr/>
            <p:nvPr/>
          </p:nvGrpSpPr>
          <p:grpSpPr>
            <a:xfrm>
              <a:off x="2641600" y="3378201"/>
              <a:ext cx="584200" cy="317500"/>
              <a:chOff x="5065713" y="1118555"/>
              <a:chExt cx="2016123" cy="1389064"/>
            </a:xfrm>
          </p:grpSpPr>
          <p:grpSp>
            <p:nvGrpSpPr>
              <p:cNvPr id="1194" name="Group 47"/>
              <p:cNvGrpSpPr>
                <a:grpSpLocks/>
              </p:cNvGrpSpPr>
              <p:nvPr/>
            </p:nvGrpSpPr>
            <p:grpSpPr bwMode="auto">
              <a:xfrm>
                <a:off x="6210300" y="1155692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244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245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246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47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48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49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195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196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197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23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23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3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240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1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42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3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98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19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20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23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233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5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23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3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23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3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20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22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22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4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22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2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23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3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20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0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204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22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2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205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7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21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2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206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21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1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1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21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207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20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20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6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21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212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3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368" name="Group 1367"/>
          <p:cNvGrpSpPr/>
          <p:nvPr/>
        </p:nvGrpSpPr>
        <p:grpSpPr>
          <a:xfrm>
            <a:off x="7791224" y="3462503"/>
            <a:ext cx="545143" cy="427157"/>
            <a:chOff x="2641600" y="3276600"/>
            <a:chExt cx="584200" cy="457200"/>
          </a:xfrm>
        </p:grpSpPr>
        <p:sp>
          <p:nvSpPr>
            <p:cNvPr id="1369" name="Oval 1368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grpSp>
          <p:nvGrpSpPr>
            <p:cNvPr id="1370" name="Group 836"/>
            <p:cNvGrpSpPr/>
            <p:nvPr/>
          </p:nvGrpSpPr>
          <p:grpSpPr>
            <a:xfrm>
              <a:off x="2641600" y="3378202"/>
              <a:ext cx="584200" cy="317500"/>
              <a:chOff x="5065713" y="1118555"/>
              <a:chExt cx="2016123" cy="1389064"/>
            </a:xfrm>
          </p:grpSpPr>
          <p:grpSp>
            <p:nvGrpSpPr>
              <p:cNvPr id="1371" name="Group 47"/>
              <p:cNvGrpSpPr>
                <a:grpSpLocks/>
              </p:cNvGrpSpPr>
              <p:nvPr/>
            </p:nvGrpSpPr>
            <p:grpSpPr bwMode="auto">
              <a:xfrm>
                <a:off x="6210300" y="1155690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4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422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423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24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25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26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372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373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374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41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416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61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41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41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375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37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377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40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410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503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41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1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41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1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378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40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40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52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40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0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40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0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37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8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381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399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40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38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5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395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6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39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38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39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39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39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39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38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38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38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88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38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38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9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545" name="Group 1544"/>
          <p:cNvGrpSpPr/>
          <p:nvPr/>
        </p:nvGrpSpPr>
        <p:grpSpPr>
          <a:xfrm>
            <a:off x="4532220" y="5396576"/>
            <a:ext cx="545143" cy="427157"/>
            <a:chOff x="2641600" y="3276600"/>
            <a:chExt cx="584200" cy="457200"/>
          </a:xfrm>
        </p:grpSpPr>
        <p:sp>
          <p:nvSpPr>
            <p:cNvPr id="1546" name="Oval 1545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1547" name="Group 836"/>
            <p:cNvGrpSpPr/>
            <p:nvPr/>
          </p:nvGrpSpPr>
          <p:grpSpPr>
            <a:xfrm>
              <a:off x="2641600" y="3378204"/>
              <a:ext cx="584200" cy="317502"/>
              <a:chOff x="5065713" y="1118555"/>
              <a:chExt cx="2016123" cy="1389064"/>
            </a:xfrm>
          </p:grpSpPr>
          <p:grpSp>
            <p:nvGrpSpPr>
              <p:cNvPr id="1548" name="Group 47"/>
              <p:cNvGrpSpPr>
                <a:grpSpLocks/>
              </p:cNvGrpSpPr>
              <p:nvPr/>
            </p:nvGrpSpPr>
            <p:grpSpPr bwMode="auto">
              <a:xfrm>
                <a:off x="6210300" y="1155686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59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599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600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01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02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03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549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550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551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59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59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7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59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9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552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55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55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58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587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9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58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8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59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9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55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58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58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8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58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8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58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8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55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55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57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7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55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51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57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7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56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56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6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7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57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56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56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56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2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56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56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604" name="Group 1603"/>
          <p:cNvGrpSpPr/>
          <p:nvPr/>
        </p:nvGrpSpPr>
        <p:grpSpPr>
          <a:xfrm>
            <a:off x="4544071" y="6049177"/>
            <a:ext cx="545143" cy="427157"/>
            <a:chOff x="2641600" y="3276600"/>
            <a:chExt cx="584200" cy="457200"/>
          </a:xfrm>
        </p:grpSpPr>
        <p:sp>
          <p:nvSpPr>
            <p:cNvPr id="1605" name="Oval 1604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1606" name="Group 836"/>
            <p:cNvGrpSpPr/>
            <p:nvPr/>
          </p:nvGrpSpPr>
          <p:grpSpPr>
            <a:xfrm>
              <a:off x="2641600" y="3378203"/>
              <a:ext cx="584200" cy="317503"/>
              <a:chOff x="5065713" y="1118555"/>
              <a:chExt cx="2016123" cy="1389064"/>
            </a:xfrm>
          </p:grpSpPr>
          <p:grpSp>
            <p:nvGrpSpPr>
              <p:cNvPr id="1607" name="Group 47"/>
              <p:cNvGrpSpPr>
                <a:grpSpLocks/>
              </p:cNvGrpSpPr>
              <p:nvPr/>
            </p:nvGrpSpPr>
            <p:grpSpPr bwMode="auto">
              <a:xfrm>
                <a:off x="6210300" y="1155684"/>
                <a:ext cx="871536" cy="811343"/>
                <a:chOff x="4982454" y="1572378"/>
                <a:chExt cx="1286282" cy="1328403"/>
              </a:xfrm>
            </p:grpSpPr>
            <p:sp>
              <p:nvSpPr>
                <p:cNvPr id="165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658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1659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60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61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62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608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1609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1610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165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65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5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165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5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5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5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611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161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61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164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46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7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164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4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4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5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61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163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4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6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164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4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4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4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161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1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617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1635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3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3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3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61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49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163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3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3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3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61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162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2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2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63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162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162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2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4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162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2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2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2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722" name="Group 1721"/>
          <p:cNvGrpSpPr/>
          <p:nvPr/>
        </p:nvGrpSpPr>
        <p:grpSpPr>
          <a:xfrm>
            <a:off x="4318903" y="4743975"/>
            <a:ext cx="1066583" cy="427157"/>
            <a:chOff x="4064000" y="4635500"/>
            <a:chExt cx="1143000" cy="457200"/>
          </a:xfrm>
          <a:effectLst>
            <a:reflection stA="50000" endPos="25000" dir="5400000" sy="-100000" algn="bl" rotWithShape="0"/>
          </a:effectLst>
        </p:grpSpPr>
        <p:grpSp>
          <p:nvGrpSpPr>
            <p:cNvPr id="1132" name="Group 1131"/>
            <p:cNvGrpSpPr/>
            <p:nvPr/>
          </p:nvGrpSpPr>
          <p:grpSpPr>
            <a:xfrm>
              <a:off x="4064000" y="4635500"/>
              <a:ext cx="584200" cy="457200"/>
              <a:chOff x="2641600" y="3276600"/>
              <a:chExt cx="584200" cy="457200"/>
            </a:xfrm>
          </p:grpSpPr>
          <p:sp>
            <p:nvSpPr>
              <p:cNvPr id="1133" name="Oval 1132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</p:sp>
          <p:grpSp>
            <p:nvGrpSpPr>
              <p:cNvPr id="1134" name="Group 836"/>
              <p:cNvGrpSpPr/>
              <p:nvPr/>
            </p:nvGrpSpPr>
            <p:grpSpPr>
              <a:xfrm>
                <a:off x="2641600" y="3378203"/>
                <a:ext cx="584200" cy="317500"/>
                <a:chOff x="5065713" y="1118555"/>
                <a:chExt cx="2016123" cy="1389064"/>
              </a:xfrm>
            </p:grpSpPr>
            <p:grpSp>
              <p:nvGrpSpPr>
                <p:cNvPr id="1135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8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11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186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118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8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8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9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1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137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1138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117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18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9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118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8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8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8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139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114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141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117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74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1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117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7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7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7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14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116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6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50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116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7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7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7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14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14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116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6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6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6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4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3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115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6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6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6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4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115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5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5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15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4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114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50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0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115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5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5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15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1663" name="Group 1662"/>
            <p:cNvGrpSpPr/>
            <p:nvPr/>
          </p:nvGrpSpPr>
          <p:grpSpPr>
            <a:xfrm>
              <a:off x="4622800" y="4635500"/>
              <a:ext cx="584200" cy="457200"/>
              <a:chOff x="2641600" y="3276600"/>
              <a:chExt cx="584200" cy="457200"/>
            </a:xfrm>
          </p:grpSpPr>
          <p:sp>
            <p:nvSpPr>
              <p:cNvPr id="1664" name="Oval 1663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</p:sp>
          <p:grpSp>
            <p:nvGrpSpPr>
              <p:cNvPr id="1665" name="Group 836"/>
              <p:cNvGrpSpPr/>
              <p:nvPr/>
            </p:nvGrpSpPr>
            <p:grpSpPr>
              <a:xfrm>
                <a:off x="2641600" y="3378204"/>
                <a:ext cx="584200" cy="317502"/>
                <a:chOff x="5065713" y="1118555"/>
                <a:chExt cx="2016123" cy="1389064"/>
              </a:xfrm>
            </p:grpSpPr>
            <p:grpSp>
              <p:nvGrpSpPr>
                <p:cNvPr id="1666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6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171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717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171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1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2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2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66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1668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1669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171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71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7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171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1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71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1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670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167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7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170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705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9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170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70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0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70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673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1698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699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8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170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70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0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70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67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67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169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9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9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9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67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1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169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9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92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93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678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168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8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8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8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679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168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681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2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168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683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8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68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2080" name="Group 2079"/>
          <p:cNvGrpSpPr/>
          <p:nvPr/>
        </p:nvGrpSpPr>
        <p:grpSpPr>
          <a:xfrm>
            <a:off x="5764716" y="4755840"/>
            <a:ext cx="1291751" cy="427157"/>
            <a:chOff x="5702300" y="4635500"/>
            <a:chExt cx="1384300" cy="292100"/>
          </a:xfrm>
        </p:grpSpPr>
        <p:grpSp>
          <p:nvGrpSpPr>
            <p:cNvPr id="1842" name="Group 1841"/>
            <p:cNvGrpSpPr/>
            <p:nvPr/>
          </p:nvGrpSpPr>
          <p:grpSpPr>
            <a:xfrm>
              <a:off x="5702300" y="4635500"/>
              <a:ext cx="698500" cy="279400"/>
              <a:chOff x="4064000" y="4635500"/>
              <a:chExt cx="1143000" cy="457200"/>
            </a:xfrm>
          </p:grpSpPr>
          <p:grpSp>
            <p:nvGrpSpPr>
              <p:cNvPr id="1843" name="Group 1131"/>
              <p:cNvGrpSpPr/>
              <p:nvPr/>
            </p:nvGrpSpPr>
            <p:grpSpPr>
              <a:xfrm>
                <a:off x="4064000" y="4635500"/>
                <a:ext cx="584200" cy="457200"/>
                <a:chOff x="2641600" y="3276600"/>
                <a:chExt cx="584200" cy="457200"/>
              </a:xfrm>
            </p:grpSpPr>
            <p:sp>
              <p:nvSpPr>
                <p:cNvPr id="1903" name="Oval 1902"/>
                <p:cNvSpPr/>
                <p:nvPr/>
              </p:nvSpPr>
              <p:spPr>
                <a:xfrm>
                  <a:off x="2679700" y="3276600"/>
                  <a:ext cx="520700" cy="457200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</p:sp>
            <p:grpSp>
              <p:nvGrpSpPr>
                <p:cNvPr id="1904" name="Group 836"/>
                <p:cNvGrpSpPr/>
                <p:nvPr/>
              </p:nvGrpSpPr>
              <p:grpSpPr>
                <a:xfrm>
                  <a:off x="2641600" y="3378204"/>
                  <a:ext cx="584200" cy="317502"/>
                  <a:chOff x="5065713" y="1118555"/>
                  <a:chExt cx="2016123" cy="1389064"/>
                </a:xfrm>
              </p:grpSpPr>
              <p:grpSp>
                <p:nvGrpSpPr>
                  <p:cNvPr id="190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210300" y="1155686"/>
                    <a:ext cx="871536" cy="811343"/>
                    <a:chOff x="4982454" y="1572378"/>
                    <a:chExt cx="1286282" cy="1328403"/>
                  </a:xfrm>
                </p:grpSpPr>
                <p:sp>
                  <p:nvSpPr>
                    <p:cNvPr id="195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82454" y="2494152"/>
                      <a:ext cx="1286282" cy="40662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endParaRPr lang="en-US" sz="1200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95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7268" y="1572378"/>
                      <a:ext cx="733000" cy="914227"/>
                      <a:chOff x="1777190" y="4296943"/>
                      <a:chExt cx="1081685" cy="1388799"/>
                    </a:xfrm>
                  </p:grpSpPr>
                  <p:sp>
                    <p:nvSpPr>
                      <p:cNvPr id="195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062" y="4296943"/>
                        <a:ext cx="697284" cy="719267"/>
                      </a:xfrm>
                      <a:prstGeom prst="ellipse">
                        <a:avLst/>
                      </a:pr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5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941" y="4331377"/>
                        <a:ext cx="512533" cy="527973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5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150" y="4867001"/>
                        <a:ext cx="1075725" cy="8187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6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190" y="4997082"/>
                        <a:ext cx="902894" cy="68866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190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24588" y="21075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907" name="Group 477"/>
                  <p:cNvGrpSpPr/>
                  <p:nvPr/>
                </p:nvGrpSpPr>
                <p:grpSpPr>
                  <a:xfrm>
                    <a:off x="5065713" y="1118555"/>
                    <a:ext cx="1935162" cy="1389064"/>
                    <a:chOff x="5065713" y="1118555"/>
                    <a:chExt cx="1935162" cy="1389064"/>
                  </a:xfrm>
                </p:grpSpPr>
                <p:grpSp>
                  <p:nvGrpSpPr>
                    <p:cNvPr id="190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178550" y="1423355"/>
                      <a:ext cx="822325" cy="893764"/>
                      <a:chOff x="5001289" y="1571645"/>
                      <a:chExt cx="1285223" cy="1514352"/>
                    </a:xfrm>
                  </p:grpSpPr>
                  <p:sp>
                    <p:nvSpPr>
                      <p:cNvPr id="194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1289" y="2513070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50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9157" y="1571645"/>
                        <a:ext cx="729451" cy="914532"/>
                        <a:chOff x="1780001" y="4295827"/>
                        <a:chExt cx="1076447" cy="1389261"/>
                      </a:xfrm>
                    </p:grpSpPr>
                    <p:sp>
                      <p:nvSpPr>
                        <p:cNvPr id="195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765" y="4295827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5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3071" y="4332603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5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664" y="4863791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5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0001" y="4994545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909" name="Group 474"/>
                    <p:cNvGrpSpPr/>
                    <p:nvPr/>
                  </p:nvGrpSpPr>
                  <p:grpSpPr>
                    <a:xfrm>
                      <a:off x="5065713" y="1118555"/>
                      <a:ext cx="1851025" cy="1389064"/>
                      <a:chOff x="5065713" y="1118555"/>
                      <a:chExt cx="1851025" cy="1389064"/>
                    </a:xfrm>
                  </p:grpSpPr>
                  <p:sp>
                    <p:nvSpPr>
                      <p:cNvPr id="191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5713" y="1878965"/>
                        <a:ext cx="822325" cy="338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11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454650" y="1118555"/>
                        <a:ext cx="822325" cy="893764"/>
                        <a:chOff x="5000631" y="1571616"/>
                        <a:chExt cx="1285223" cy="1514352"/>
                      </a:xfrm>
                    </p:grpSpPr>
                    <p:sp>
                      <p:nvSpPr>
                        <p:cNvPr id="194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631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44" name="Group 811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9" y="1571616"/>
                          <a:ext cx="729451" cy="914531"/>
                          <a:chOff x="1779030" y="4295784"/>
                          <a:chExt cx="1076447" cy="1389260"/>
                        </a:xfrm>
                      </p:grpSpPr>
                      <p:sp>
                        <p:nvSpPr>
                          <p:cNvPr id="1945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94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4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00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47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93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48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9030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912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857875" y="1118555"/>
                        <a:ext cx="822325" cy="893764"/>
                        <a:chOff x="5000379" y="1571616"/>
                        <a:chExt cx="1285223" cy="1514352"/>
                      </a:xfrm>
                    </p:grpSpPr>
                    <p:sp>
                      <p:nvSpPr>
                        <p:cNvPr id="1937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379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3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248" y="1571616"/>
                          <a:ext cx="729451" cy="914531"/>
                          <a:chOff x="1778659" y="4295784"/>
                          <a:chExt cx="1076447" cy="1389260"/>
                        </a:xfrm>
                      </p:grpSpPr>
                      <p:sp>
                        <p:nvSpPr>
                          <p:cNvPr id="1939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23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40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728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41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22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42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659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191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87950" y="2053590"/>
                        <a:ext cx="822325" cy="277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2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094413" y="2131377"/>
                        <a:ext cx="822325" cy="338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1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6178550" y="1575752"/>
                        <a:ext cx="468313" cy="539750"/>
                        <a:chOff x="1778966" y="4296409"/>
                        <a:chExt cx="1080111" cy="1389255"/>
                      </a:xfrm>
                    </p:grpSpPr>
                    <p:sp>
                      <p:nvSpPr>
                        <p:cNvPr id="193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0" y="4296409"/>
                          <a:ext cx="699324" cy="719144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3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28" y="4864370"/>
                          <a:ext cx="1076449" cy="821294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3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66" y="4995124"/>
                          <a:ext cx="900702" cy="6905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3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35" y="4333185"/>
                          <a:ext cx="512595" cy="527098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1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326051" y="1304290"/>
                        <a:ext cx="468312" cy="538162"/>
                        <a:chOff x="1778738" y="4297783"/>
                        <a:chExt cx="1080109" cy="1385168"/>
                      </a:xfrm>
                    </p:grpSpPr>
                    <p:sp>
                      <p:nvSpPr>
                        <p:cNvPr id="192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99" y="4297783"/>
                          <a:ext cx="699327" cy="71505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3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807" y="4334557"/>
                          <a:ext cx="512595" cy="523014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3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98" y="4865742"/>
                          <a:ext cx="1076449" cy="817209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3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738" y="4996496"/>
                          <a:ext cx="900702" cy="686455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1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440364" y="1479684"/>
                        <a:ext cx="541336" cy="594103"/>
                        <a:chOff x="1777860" y="4295781"/>
                        <a:chExt cx="1080889" cy="1390477"/>
                      </a:xfrm>
                    </p:grpSpPr>
                    <p:sp>
                      <p:nvSpPr>
                        <p:cNvPr id="192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2646" y="4295781"/>
                          <a:ext cx="698249" cy="718237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2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98" y="4331162"/>
                          <a:ext cx="513911" cy="527179"/>
                        </a:xfrm>
                        <a:prstGeom prst="ellipse">
                          <a:avLst/>
                        </a:pr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2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446" y="4865417"/>
                          <a:ext cx="1075303" cy="820841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2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860" y="4996326"/>
                          <a:ext cx="902137" cy="689932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18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634038" y="1613855"/>
                        <a:ext cx="822325" cy="893764"/>
                        <a:chOff x="5000590" y="1572741"/>
                        <a:chExt cx="1285223" cy="1514352"/>
                      </a:xfrm>
                    </p:grpSpPr>
                    <p:sp>
                      <p:nvSpPr>
                        <p:cNvPr id="191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590" y="2514166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2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2" y="1572741"/>
                          <a:ext cx="729450" cy="914531"/>
                          <a:chOff x="1778971" y="4297493"/>
                          <a:chExt cx="1076446" cy="1389260"/>
                        </a:xfrm>
                      </p:grpSpPr>
                      <p:sp>
                        <p:nvSpPr>
                          <p:cNvPr id="192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2" y="4297493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2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40" y="4334268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2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31" y="4865456"/>
                            <a:ext cx="1072786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2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71" y="4996210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1844" name="Group 1662"/>
              <p:cNvGrpSpPr/>
              <p:nvPr/>
            </p:nvGrpSpPr>
            <p:grpSpPr>
              <a:xfrm>
                <a:off x="4622800" y="4635500"/>
                <a:ext cx="584200" cy="457200"/>
                <a:chOff x="2641600" y="3276600"/>
                <a:chExt cx="584200" cy="457200"/>
              </a:xfrm>
            </p:grpSpPr>
            <p:sp>
              <p:nvSpPr>
                <p:cNvPr id="1845" name="Oval 1844"/>
                <p:cNvSpPr/>
                <p:nvPr/>
              </p:nvSpPr>
              <p:spPr>
                <a:xfrm>
                  <a:off x="2679700" y="3276600"/>
                  <a:ext cx="520700" cy="457200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</p:sp>
            <p:grpSp>
              <p:nvGrpSpPr>
                <p:cNvPr id="1846" name="Group 836"/>
                <p:cNvGrpSpPr/>
                <p:nvPr/>
              </p:nvGrpSpPr>
              <p:grpSpPr>
                <a:xfrm>
                  <a:off x="2641600" y="3378203"/>
                  <a:ext cx="584200" cy="317503"/>
                  <a:chOff x="5065713" y="1118555"/>
                  <a:chExt cx="2016123" cy="1389064"/>
                </a:xfrm>
              </p:grpSpPr>
              <p:grpSp>
                <p:nvGrpSpPr>
                  <p:cNvPr id="1847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210300" y="1155684"/>
                    <a:ext cx="871536" cy="811343"/>
                    <a:chOff x="4982454" y="1572378"/>
                    <a:chExt cx="1286282" cy="1328403"/>
                  </a:xfrm>
                </p:grpSpPr>
                <p:sp>
                  <p:nvSpPr>
                    <p:cNvPr id="189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82454" y="2494152"/>
                      <a:ext cx="1286282" cy="40662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endParaRPr lang="en-US" sz="1200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1898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7268" y="1572378"/>
                      <a:ext cx="733000" cy="914227"/>
                      <a:chOff x="1777190" y="4296943"/>
                      <a:chExt cx="1081685" cy="1388799"/>
                    </a:xfrm>
                  </p:grpSpPr>
                  <p:sp>
                    <p:nvSpPr>
                      <p:cNvPr id="189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062" y="4296943"/>
                        <a:ext cx="697284" cy="719267"/>
                      </a:xfrm>
                      <a:prstGeom prst="ellipse">
                        <a:avLst/>
                      </a:pr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0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941" y="4331377"/>
                        <a:ext cx="512533" cy="527973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0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150" y="4867001"/>
                        <a:ext cx="1075725" cy="8187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0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190" y="4997082"/>
                        <a:ext cx="902894" cy="68866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184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24588" y="21075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849" name="Group 477"/>
                  <p:cNvGrpSpPr/>
                  <p:nvPr/>
                </p:nvGrpSpPr>
                <p:grpSpPr>
                  <a:xfrm>
                    <a:off x="5065713" y="1118555"/>
                    <a:ext cx="1935162" cy="1389064"/>
                    <a:chOff x="5065713" y="1118555"/>
                    <a:chExt cx="1935162" cy="1389064"/>
                  </a:xfrm>
                </p:grpSpPr>
                <p:grpSp>
                  <p:nvGrpSpPr>
                    <p:cNvPr id="1850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178550" y="1423355"/>
                      <a:ext cx="822325" cy="893764"/>
                      <a:chOff x="5001289" y="1571645"/>
                      <a:chExt cx="1285223" cy="1514352"/>
                    </a:xfrm>
                  </p:grpSpPr>
                  <p:sp>
                    <p:nvSpPr>
                      <p:cNvPr id="189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1289" y="2513070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892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9155" y="1571645"/>
                        <a:ext cx="729451" cy="914532"/>
                        <a:chOff x="1780001" y="4295827"/>
                        <a:chExt cx="1076447" cy="1389261"/>
                      </a:xfrm>
                    </p:grpSpPr>
                    <p:sp>
                      <p:nvSpPr>
                        <p:cNvPr id="189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765" y="4295827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94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3071" y="4332603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9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664" y="4863791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9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0001" y="4994545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851" name="Group 474"/>
                    <p:cNvGrpSpPr/>
                    <p:nvPr/>
                  </p:nvGrpSpPr>
                  <p:grpSpPr>
                    <a:xfrm>
                      <a:off x="5065713" y="1118555"/>
                      <a:ext cx="1851025" cy="1389064"/>
                      <a:chOff x="5065713" y="1118555"/>
                      <a:chExt cx="1851025" cy="1389064"/>
                    </a:xfrm>
                  </p:grpSpPr>
                  <p:sp>
                    <p:nvSpPr>
                      <p:cNvPr id="1852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5713" y="1878965"/>
                        <a:ext cx="822325" cy="338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853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454650" y="1118555"/>
                        <a:ext cx="822325" cy="893764"/>
                        <a:chOff x="5000631" y="1571616"/>
                        <a:chExt cx="1285223" cy="1514352"/>
                      </a:xfrm>
                    </p:grpSpPr>
                    <p:sp>
                      <p:nvSpPr>
                        <p:cNvPr id="1885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631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886" name="Group 811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7" y="1571616"/>
                          <a:ext cx="729451" cy="914531"/>
                          <a:chOff x="1779030" y="4295784"/>
                          <a:chExt cx="1076447" cy="1389260"/>
                        </a:xfrm>
                      </p:grpSpPr>
                      <p:sp>
                        <p:nvSpPr>
                          <p:cNvPr id="1887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94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88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00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89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93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90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9030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854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857875" y="1118555"/>
                        <a:ext cx="822325" cy="893764"/>
                        <a:chOff x="5000379" y="1571616"/>
                        <a:chExt cx="1285223" cy="1514352"/>
                      </a:xfrm>
                    </p:grpSpPr>
                    <p:sp>
                      <p:nvSpPr>
                        <p:cNvPr id="187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379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88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246" y="1571616"/>
                          <a:ext cx="729451" cy="914531"/>
                          <a:chOff x="1778659" y="4295784"/>
                          <a:chExt cx="1076447" cy="1389260"/>
                        </a:xfrm>
                      </p:grpSpPr>
                      <p:sp>
                        <p:nvSpPr>
                          <p:cNvPr id="188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23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8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728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8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22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8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659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185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87950" y="2053590"/>
                        <a:ext cx="822325" cy="277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2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5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094413" y="2131377"/>
                        <a:ext cx="822325" cy="338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85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6178550" y="1575752"/>
                        <a:ext cx="468313" cy="539750"/>
                        <a:chOff x="1778966" y="4296409"/>
                        <a:chExt cx="1080111" cy="1389255"/>
                      </a:xfrm>
                    </p:grpSpPr>
                    <p:sp>
                      <p:nvSpPr>
                        <p:cNvPr id="187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0" y="4296409"/>
                          <a:ext cx="699324" cy="719144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76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28" y="4864370"/>
                          <a:ext cx="1076449" cy="821294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77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66" y="4995124"/>
                          <a:ext cx="900702" cy="6905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7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35" y="4333185"/>
                          <a:ext cx="512595" cy="527098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85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326049" y="1304290"/>
                        <a:ext cx="468312" cy="538162"/>
                        <a:chOff x="1778738" y="4297783"/>
                        <a:chExt cx="1080109" cy="1385168"/>
                      </a:xfrm>
                    </p:grpSpPr>
                    <p:sp>
                      <p:nvSpPr>
                        <p:cNvPr id="187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99" y="4297783"/>
                          <a:ext cx="699327" cy="71505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7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807" y="4334557"/>
                          <a:ext cx="512595" cy="523014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7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98" y="4865742"/>
                          <a:ext cx="1076449" cy="817209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87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738" y="4996496"/>
                          <a:ext cx="900702" cy="686455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859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440364" y="1479684"/>
                        <a:ext cx="541336" cy="594103"/>
                        <a:chOff x="1777860" y="4295781"/>
                        <a:chExt cx="1080889" cy="1390477"/>
                      </a:xfrm>
                    </p:grpSpPr>
                    <p:sp>
                      <p:nvSpPr>
                        <p:cNvPr id="186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2646" y="4295781"/>
                          <a:ext cx="698249" cy="718237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6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98" y="4331162"/>
                          <a:ext cx="513911" cy="527179"/>
                        </a:xfrm>
                        <a:prstGeom prst="ellipse">
                          <a:avLst/>
                        </a:pr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6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446" y="4865417"/>
                          <a:ext cx="1075303" cy="820841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7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860" y="4996326"/>
                          <a:ext cx="902137" cy="689932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860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634038" y="1613855"/>
                        <a:ext cx="822325" cy="893764"/>
                        <a:chOff x="5000590" y="1572741"/>
                        <a:chExt cx="1285223" cy="1514352"/>
                      </a:xfrm>
                    </p:grpSpPr>
                    <p:sp>
                      <p:nvSpPr>
                        <p:cNvPr id="186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590" y="2514166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862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4" y="1572741"/>
                          <a:ext cx="729450" cy="914531"/>
                          <a:chOff x="1778971" y="4297493"/>
                          <a:chExt cx="1076446" cy="1389260"/>
                        </a:xfrm>
                      </p:grpSpPr>
                      <p:sp>
                        <p:nvSpPr>
                          <p:cNvPr id="186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2" y="4297493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64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40" y="4334268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6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31" y="4865456"/>
                            <a:ext cx="1072786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86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71" y="4996210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grpSp>
          <p:nvGrpSpPr>
            <p:cNvPr id="1961" name="Group 1960"/>
            <p:cNvGrpSpPr/>
            <p:nvPr/>
          </p:nvGrpSpPr>
          <p:grpSpPr>
            <a:xfrm>
              <a:off x="6388100" y="4648200"/>
              <a:ext cx="698500" cy="279400"/>
              <a:chOff x="4064000" y="4635500"/>
              <a:chExt cx="1143000" cy="457200"/>
            </a:xfrm>
          </p:grpSpPr>
          <p:grpSp>
            <p:nvGrpSpPr>
              <p:cNvPr id="1962" name="Group 1131"/>
              <p:cNvGrpSpPr/>
              <p:nvPr/>
            </p:nvGrpSpPr>
            <p:grpSpPr>
              <a:xfrm>
                <a:off x="4064000" y="4635500"/>
                <a:ext cx="584200" cy="457200"/>
                <a:chOff x="2641600" y="3276600"/>
                <a:chExt cx="584200" cy="457200"/>
              </a:xfrm>
            </p:grpSpPr>
            <p:sp>
              <p:nvSpPr>
                <p:cNvPr id="2022" name="Oval 2021"/>
                <p:cNvSpPr/>
                <p:nvPr/>
              </p:nvSpPr>
              <p:spPr>
                <a:xfrm>
                  <a:off x="2679700" y="3276600"/>
                  <a:ext cx="520700" cy="457200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</p:sp>
            <p:grpSp>
              <p:nvGrpSpPr>
                <p:cNvPr id="2023" name="Group 836"/>
                <p:cNvGrpSpPr/>
                <p:nvPr/>
              </p:nvGrpSpPr>
              <p:grpSpPr>
                <a:xfrm>
                  <a:off x="2641600" y="3378203"/>
                  <a:ext cx="584200" cy="317503"/>
                  <a:chOff x="5065713" y="1118555"/>
                  <a:chExt cx="2016123" cy="1389064"/>
                </a:xfrm>
              </p:grpSpPr>
              <p:grpSp>
                <p:nvGrpSpPr>
                  <p:cNvPr id="202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210300" y="1155684"/>
                    <a:ext cx="871536" cy="811343"/>
                    <a:chOff x="4982454" y="1572378"/>
                    <a:chExt cx="1286282" cy="1328403"/>
                  </a:xfrm>
                </p:grpSpPr>
                <p:sp>
                  <p:nvSpPr>
                    <p:cNvPr id="207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82454" y="2494152"/>
                      <a:ext cx="1286282" cy="40662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endParaRPr lang="en-US" sz="1200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07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7268" y="1572378"/>
                      <a:ext cx="733000" cy="914227"/>
                      <a:chOff x="1777190" y="4296943"/>
                      <a:chExt cx="1081685" cy="1388799"/>
                    </a:xfrm>
                  </p:grpSpPr>
                  <p:sp>
                    <p:nvSpPr>
                      <p:cNvPr id="207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062" y="4296943"/>
                        <a:ext cx="697284" cy="719267"/>
                      </a:xfrm>
                      <a:prstGeom prst="ellipse">
                        <a:avLst/>
                      </a:pr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7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941" y="4331377"/>
                        <a:ext cx="512533" cy="527973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7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150" y="4867001"/>
                        <a:ext cx="1075725" cy="8187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7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190" y="4997082"/>
                        <a:ext cx="902894" cy="68866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202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24588" y="21075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026" name="Group 477"/>
                  <p:cNvGrpSpPr/>
                  <p:nvPr/>
                </p:nvGrpSpPr>
                <p:grpSpPr>
                  <a:xfrm>
                    <a:off x="5065713" y="1118555"/>
                    <a:ext cx="1935162" cy="1389064"/>
                    <a:chOff x="5065713" y="1118555"/>
                    <a:chExt cx="1935162" cy="1389064"/>
                  </a:xfrm>
                </p:grpSpPr>
                <p:grpSp>
                  <p:nvGrpSpPr>
                    <p:cNvPr id="202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178550" y="1423355"/>
                      <a:ext cx="822325" cy="893764"/>
                      <a:chOff x="5001289" y="1571645"/>
                      <a:chExt cx="1285223" cy="1514352"/>
                    </a:xfrm>
                  </p:grpSpPr>
                  <p:sp>
                    <p:nvSpPr>
                      <p:cNvPr id="2068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1289" y="2513070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069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9155" y="1571645"/>
                        <a:ext cx="729451" cy="914532"/>
                        <a:chOff x="1780001" y="4295827"/>
                        <a:chExt cx="1076447" cy="1389261"/>
                      </a:xfrm>
                    </p:grpSpPr>
                    <p:sp>
                      <p:nvSpPr>
                        <p:cNvPr id="207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765" y="4295827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7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3071" y="4332603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7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664" y="4863791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7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0001" y="4994545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028" name="Group 474"/>
                    <p:cNvGrpSpPr/>
                    <p:nvPr/>
                  </p:nvGrpSpPr>
                  <p:grpSpPr>
                    <a:xfrm>
                      <a:off x="5065713" y="1118555"/>
                      <a:ext cx="1851025" cy="1389064"/>
                      <a:chOff x="5065713" y="1118555"/>
                      <a:chExt cx="1851025" cy="1389064"/>
                    </a:xfrm>
                  </p:grpSpPr>
                  <p:sp>
                    <p:nvSpPr>
                      <p:cNvPr id="202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5713" y="1878965"/>
                        <a:ext cx="822325" cy="338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030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454650" y="1118555"/>
                        <a:ext cx="822325" cy="893764"/>
                        <a:chOff x="5000631" y="1571616"/>
                        <a:chExt cx="1285223" cy="1514352"/>
                      </a:xfrm>
                    </p:grpSpPr>
                    <p:sp>
                      <p:nvSpPr>
                        <p:cNvPr id="206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631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63" name="Group 811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7" y="1571616"/>
                          <a:ext cx="729451" cy="914531"/>
                          <a:chOff x="1779030" y="4295784"/>
                          <a:chExt cx="1076447" cy="1389260"/>
                        </a:xfrm>
                      </p:grpSpPr>
                      <p:sp>
                        <p:nvSpPr>
                          <p:cNvPr id="206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94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65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00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66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93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67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9030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031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857875" y="1118555"/>
                        <a:ext cx="822325" cy="893764"/>
                        <a:chOff x="5000379" y="1571616"/>
                        <a:chExt cx="1285223" cy="1514352"/>
                      </a:xfrm>
                    </p:grpSpPr>
                    <p:sp>
                      <p:nvSpPr>
                        <p:cNvPr id="2056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379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5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246" y="1571616"/>
                          <a:ext cx="729451" cy="914531"/>
                          <a:chOff x="1778659" y="4295784"/>
                          <a:chExt cx="1076447" cy="1389260"/>
                        </a:xfrm>
                      </p:grpSpPr>
                      <p:sp>
                        <p:nvSpPr>
                          <p:cNvPr id="2058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23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59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728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60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22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61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659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2032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87950" y="2053590"/>
                        <a:ext cx="822325" cy="277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2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3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094413" y="2131377"/>
                        <a:ext cx="822325" cy="338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03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6178550" y="1575752"/>
                        <a:ext cx="468313" cy="539750"/>
                        <a:chOff x="1778966" y="4296409"/>
                        <a:chExt cx="1080111" cy="1389255"/>
                      </a:xfrm>
                    </p:grpSpPr>
                    <p:sp>
                      <p:nvSpPr>
                        <p:cNvPr id="205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0" y="4296409"/>
                          <a:ext cx="699324" cy="719144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5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28" y="4864370"/>
                          <a:ext cx="1076449" cy="821294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5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66" y="4995124"/>
                          <a:ext cx="900702" cy="6905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55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35" y="4333185"/>
                          <a:ext cx="512595" cy="527098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03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326049" y="1304290"/>
                        <a:ext cx="468312" cy="538162"/>
                        <a:chOff x="1778738" y="4297783"/>
                        <a:chExt cx="1080109" cy="1385168"/>
                      </a:xfrm>
                    </p:grpSpPr>
                    <p:sp>
                      <p:nvSpPr>
                        <p:cNvPr id="204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99" y="4297783"/>
                          <a:ext cx="699327" cy="71505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4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807" y="4334557"/>
                          <a:ext cx="512595" cy="523014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5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98" y="4865742"/>
                          <a:ext cx="1076449" cy="817209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5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738" y="4996496"/>
                          <a:ext cx="900702" cy="686455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03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440364" y="1479684"/>
                        <a:ext cx="541336" cy="594103"/>
                        <a:chOff x="1777860" y="4295781"/>
                        <a:chExt cx="1080889" cy="1390477"/>
                      </a:xfrm>
                    </p:grpSpPr>
                    <p:sp>
                      <p:nvSpPr>
                        <p:cNvPr id="2044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2646" y="4295781"/>
                          <a:ext cx="698249" cy="718237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45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98" y="4331162"/>
                          <a:ext cx="513911" cy="527179"/>
                        </a:xfrm>
                        <a:prstGeom prst="ellipse">
                          <a:avLst/>
                        </a:pr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46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446" y="4865417"/>
                          <a:ext cx="1075303" cy="820841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47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860" y="4996326"/>
                          <a:ext cx="902137" cy="689932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037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634038" y="1613855"/>
                        <a:ext cx="822325" cy="893764"/>
                        <a:chOff x="5000590" y="1572741"/>
                        <a:chExt cx="1285223" cy="1514352"/>
                      </a:xfrm>
                    </p:grpSpPr>
                    <p:sp>
                      <p:nvSpPr>
                        <p:cNvPr id="2038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590" y="2514166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3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4" y="1572741"/>
                          <a:ext cx="729450" cy="914531"/>
                          <a:chOff x="1778971" y="4297493"/>
                          <a:chExt cx="1076446" cy="1389260"/>
                        </a:xfrm>
                      </p:grpSpPr>
                      <p:sp>
                        <p:nvSpPr>
                          <p:cNvPr id="204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2" y="4297493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4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40" y="4334268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4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31" y="4865456"/>
                            <a:ext cx="1072786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4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71" y="4996210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1963" name="Group 1662"/>
              <p:cNvGrpSpPr/>
              <p:nvPr/>
            </p:nvGrpSpPr>
            <p:grpSpPr>
              <a:xfrm>
                <a:off x="4622800" y="4635500"/>
                <a:ext cx="584200" cy="457200"/>
                <a:chOff x="2641600" y="3276600"/>
                <a:chExt cx="584200" cy="457200"/>
              </a:xfrm>
            </p:grpSpPr>
            <p:sp>
              <p:nvSpPr>
                <p:cNvPr id="1964" name="Oval 1963"/>
                <p:cNvSpPr/>
                <p:nvPr/>
              </p:nvSpPr>
              <p:spPr>
                <a:xfrm>
                  <a:off x="2679700" y="3276600"/>
                  <a:ext cx="520700" cy="457200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</p:sp>
            <p:grpSp>
              <p:nvGrpSpPr>
                <p:cNvPr id="1965" name="Group 836"/>
                <p:cNvGrpSpPr/>
                <p:nvPr/>
              </p:nvGrpSpPr>
              <p:grpSpPr>
                <a:xfrm>
                  <a:off x="2641600" y="3378202"/>
                  <a:ext cx="584200" cy="317502"/>
                  <a:chOff x="5065713" y="1118555"/>
                  <a:chExt cx="2016123" cy="1389064"/>
                </a:xfrm>
              </p:grpSpPr>
              <p:grpSp>
                <p:nvGrpSpPr>
                  <p:cNvPr id="1966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210300" y="1155682"/>
                    <a:ext cx="871536" cy="811343"/>
                    <a:chOff x="4982454" y="1572378"/>
                    <a:chExt cx="1286282" cy="1328403"/>
                  </a:xfrm>
                </p:grpSpPr>
                <p:sp>
                  <p:nvSpPr>
                    <p:cNvPr id="201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82454" y="2494152"/>
                      <a:ext cx="1286282" cy="40662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endParaRPr lang="en-US" sz="1200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01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7268" y="1572378"/>
                      <a:ext cx="733000" cy="914227"/>
                      <a:chOff x="1777190" y="4296943"/>
                      <a:chExt cx="1081685" cy="1388799"/>
                    </a:xfrm>
                  </p:grpSpPr>
                  <p:sp>
                    <p:nvSpPr>
                      <p:cNvPr id="201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062" y="4296943"/>
                        <a:ext cx="697284" cy="719267"/>
                      </a:xfrm>
                      <a:prstGeom prst="ellipse">
                        <a:avLst/>
                      </a:pr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941" y="4331377"/>
                        <a:ext cx="512533" cy="527973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2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150" y="4867001"/>
                        <a:ext cx="1075725" cy="8187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66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2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190" y="4997082"/>
                        <a:ext cx="902894" cy="68866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FF0000"/>
                          </a:gs>
                          <a:gs pos="100000">
                            <a:srgbClr val="FFFFF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196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24588" y="21075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1968" name="Group 477"/>
                  <p:cNvGrpSpPr/>
                  <p:nvPr/>
                </p:nvGrpSpPr>
                <p:grpSpPr>
                  <a:xfrm>
                    <a:off x="5065713" y="1118555"/>
                    <a:ext cx="1935162" cy="1389064"/>
                    <a:chOff x="5065713" y="1118555"/>
                    <a:chExt cx="1935162" cy="1389064"/>
                  </a:xfrm>
                </p:grpSpPr>
                <p:grpSp>
                  <p:nvGrpSpPr>
                    <p:cNvPr id="1969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178550" y="1423355"/>
                      <a:ext cx="822325" cy="893764"/>
                      <a:chOff x="5001289" y="1571645"/>
                      <a:chExt cx="1285223" cy="1514352"/>
                    </a:xfrm>
                  </p:grpSpPr>
                  <p:sp>
                    <p:nvSpPr>
                      <p:cNvPr id="201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1289" y="2513070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011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9153" y="1571645"/>
                        <a:ext cx="729451" cy="914532"/>
                        <a:chOff x="1780001" y="4295827"/>
                        <a:chExt cx="1076447" cy="1389261"/>
                      </a:xfrm>
                    </p:grpSpPr>
                    <p:sp>
                      <p:nvSpPr>
                        <p:cNvPr id="201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765" y="4295827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13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3071" y="4332603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1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664" y="4863791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1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0001" y="4994545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970" name="Group 474"/>
                    <p:cNvGrpSpPr/>
                    <p:nvPr/>
                  </p:nvGrpSpPr>
                  <p:grpSpPr>
                    <a:xfrm>
                      <a:off x="5065713" y="1118555"/>
                      <a:ext cx="1851025" cy="1389064"/>
                      <a:chOff x="5065713" y="1118555"/>
                      <a:chExt cx="1851025" cy="1389064"/>
                    </a:xfrm>
                  </p:grpSpPr>
                  <p:sp>
                    <p:nvSpPr>
                      <p:cNvPr id="197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5713" y="1878965"/>
                        <a:ext cx="822325" cy="338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72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454650" y="1118555"/>
                        <a:ext cx="822325" cy="893764"/>
                        <a:chOff x="5000631" y="1571616"/>
                        <a:chExt cx="1285223" cy="1514352"/>
                      </a:xfrm>
                    </p:grpSpPr>
                    <p:sp>
                      <p:nvSpPr>
                        <p:cNvPr id="200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631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05" name="Group 811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5" y="1571616"/>
                          <a:ext cx="729451" cy="914531"/>
                          <a:chOff x="1779030" y="4295784"/>
                          <a:chExt cx="1076447" cy="1389260"/>
                        </a:xfrm>
                      </p:grpSpPr>
                      <p:sp>
                        <p:nvSpPr>
                          <p:cNvPr id="2006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94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0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00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08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93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09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9030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973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857875" y="1118555"/>
                        <a:ext cx="822325" cy="893764"/>
                        <a:chOff x="5000379" y="1571616"/>
                        <a:chExt cx="1285223" cy="1514352"/>
                      </a:xfrm>
                    </p:grpSpPr>
                    <p:sp>
                      <p:nvSpPr>
                        <p:cNvPr id="1998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379" y="2513041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9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244" y="1571616"/>
                          <a:ext cx="729451" cy="914531"/>
                          <a:chOff x="1778659" y="4295784"/>
                          <a:chExt cx="1076447" cy="1389260"/>
                        </a:xfrm>
                      </p:grpSpPr>
                      <p:sp>
                        <p:nvSpPr>
                          <p:cNvPr id="200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23" y="4295784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0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728" y="4332559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0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22" y="4863747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00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659" y="4994501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197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187950" y="2053590"/>
                        <a:ext cx="822325" cy="277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2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7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094413" y="2131377"/>
                        <a:ext cx="822325" cy="338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97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6178550" y="1575752"/>
                        <a:ext cx="468313" cy="539750"/>
                        <a:chOff x="1778966" y="4296409"/>
                        <a:chExt cx="1080111" cy="1389255"/>
                      </a:xfrm>
                    </p:grpSpPr>
                    <p:sp>
                      <p:nvSpPr>
                        <p:cNvPr id="1994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0" y="4296409"/>
                          <a:ext cx="699324" cy="719144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9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28" y="4864370"/>
                          <a:ext cx="1076449" cy="821294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9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66" y="4995124"/>
                          <a:ext cx="900702" cy="6905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9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35" y="4333185"/>
                          <a:ext cx="512595" cy="527098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7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326047" y="1304290"/>
                        <a:ext cx="468312" cy="538162"/>
                        <a:chOff x="1778738" y="4297783"/>
                        <a:chExt cx="1080109" cy="1385168"/>
                      </a:xfrm>
                    </p:grpSpPr>
                    <p:sp>
                      <p:nvSpPr>
                        <p:cNvPr id="199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99" y="4297783"/>
                          <a:ext cx="699327" cy="71505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9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807" y="4334557"/>
                          <a:ext cx="512595" cy="523014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9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98" y="4865742"/>
                          <a:ext cx="1076449" cy="817209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99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738" y="4996496"/>
                          <a:ext cx="900702" cy="686455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7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440364" y="1479684"/>
                        <a:ext cx="541336" cy="594103"/>
                        <a:chOff x="1777860" y="4295781"/>
                        <a:chExt cx="1080889" cy="1390477"/>
                      </a:xfrm>
                    </p:grpSpPr>
                    <p:sp>
                      <p:nvSpPr>
                        <p:cNvPr id="198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2646" y="4295781"/>
                          <a:ext cx="698249" cy="718237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8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98" y="4331162"/>
                          <a:ext cx="513911" cy="527179"/>
                        </a:xfrm>
                        <a:prstGeom prst="ellipse">
                          <a:avLst/>
                        </a:pr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8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446" y="4865417"/>
                          <a:ext cx="1075303" cy="820841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4"/>
                        </a:lnRef>
                        <a:fillRef idx="3">
                          <a:schemeClr val="accent4"/>
                        </a:fillRef>
                        <a:effectRef idx="2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8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860" y="4996326"/>
                          <a:ext cx="902137" cy="689932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200FF"/>
                        </a:solidFill>
                        <a:ln>
                          <a:headEnd/>
                          <a:tailEnd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79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634038" y="1613855"/>
                        <a:ext cx="822325" cy="893764"/>
                        <a:chOff x="5000590" y="1572741"/>
                        <a:chExt cx="1285223" cy="1514352"/>
                      </a:xfrm>
                    </p:grpSpPr>
                    <p:sp>
                      <p:nvSpPr>
                        <p:cNvPr id="198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0590" y="2514166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981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8496" y="1572741"/>
                          <a:ext cx="729450" cy="914531"/>
                          <a:chOff x="1778971" y="4297493"/>
                          <a:chExt cx="1076446" cy="1389260"/>
                        </a:xfrm>
                      </p:grpSpPr>
                      <p:sp>
                        <p:nvSpPr>
                          <p:cNvPr id="198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2" y="4297493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83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40" y="4334268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8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31" y="4865456"/>
                            <a:ext cx="1072786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198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71" y="4996210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</p:grpSp>
      <p:grpSp>
        <p:nvGrpSpPr>
          <p:cNvPr id="2559" name="Group 2558"/>
          <p:cNvGrpSpPr/>
          <p:nvPr/>
        </p:nvGrpSpPr>
        <p:grpSpPr>
          <a:xfrm>
            <a:off x="7400144" y="4732109"/>
            <a:ext cx="1291751" cy="545812"/>
            <a:chOff x="7556500" y="4622800"/>
            <a:chExt cx="1384300" cy="584200"/>
          </a:xfrm>
        </p:grpSpPr>
        <p:grpSp>
          <p:nvGrpSpPr>
            <p:cNvPr id="2081" name="Group 2080"/>
            <p:cNvGrpSpPr/>
            <p:nvPr/>
          </p:nvGrpSpPr>
          <p:grpSpPr>
            <a:xfrm>
              <a:off x="7556500" y="4914900"/>
              <a:ext cx="1384300" cy="292100"/>
              <a:chOff x="5702300" y="4635500"/>
              <a:chExt cx="1384300" cy="292100"/>
            </a:xfrm>
          </p:grpSpPr>
          <p:grpSp>
            <p:nvGrpSpPr>
              <p:cNvPr id="2082" name="Group 1841"/>
              <p:cNvGrpSpPr/>
              <p:nvPr/>
            </p:nvGrpSpPr>
            <p:grpSpPr>
              <a:xfrm>
                <a:off x="5702300" y="4635500"/>
                <a:ext cx="698500" cy="279400"/>
                <a:chOff x="4064000" y="4635500"/>
                <a:chExt cx="1143000" cy="457200"/>
              </a:xfrm>
            </p:grpSpPr>
            <p:grpSp>
              <p:nvGrpSpPr>
                <p:cNvPr id="2202" name="Group 1131"/>
                <p:cNvGrpSpPr/>
                <p:nvPr/>
              </p:nvGrpSpPr>
              <p:grpSpPr>
                <a:xfrm>
                  <a:off x="40640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262" name="Oval 2261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263" name="Group 836"/>
                  <p:cNvGrpSpPr/>
                  <p:nvPr/>
                </p:nvGrpSpPr>
                <p:grpSpPr>
                  <a:xfrm>
                    <a:off x="2641600" y="3378203"/>
                    <a:ext cx="584200" cy="317503"/>
                    <a:chOff x="5065713" y="1118555"/>
                    <a:chExt cx="2016123" cy="1389064"/>
                  </a:xfrm>
                </p:grpSpPr>
                <p:grpSp>
                  <p:nvGrpSpPr>
                    <p:cNvPr id="226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4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31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31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31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1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1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1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26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266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267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308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0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5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31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1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1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268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26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70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302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303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7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304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05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06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07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271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296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97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6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298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99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00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01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27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7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74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29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9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9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95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75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9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288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89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90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91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7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28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85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86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87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77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278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79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4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280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81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82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83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2203" name="Group 1662"/>
                <p:cNvGrpSpPr/>
                <p:nvPr/>
              </p:nvGrpSpPr>
              <p:grpSpPr>
                <a:xfrm>
                  <a:off x="46228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204" name="Oval 2203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205" name="Group 836"/>
                  <p:cNvGrpSpPr/>
                  <p:nvPr/>
                </p:nvGrpSpPr>
                <p:grpSpPr>
                  <a:xfrm>
                    <a:off x="2641600" y="3378202"/>
                    <a:ext cx="584200" cy="317502"/>
                    <a:chOff x="5065713" y="1118555"/>
                    <a:chExt cx="2016123" cy="1389064"/>
                  </a:xfrm>
                </p:grpSpPr>
                <p:grpSp>
                  <p:nvGrpSpPr>
                    <p:cNvPr id="220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2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25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25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25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5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6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6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20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208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209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25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51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3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25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53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5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5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210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21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12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244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45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5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246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47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48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49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213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238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39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4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240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41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42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43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21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15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21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23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3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3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3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1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7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23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3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3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23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1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226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8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9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19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220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221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6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222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23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24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225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  <p:grpSp>
            <p:nvGrpSpPr>
              <p:cNvPr id="2083" name="Group 1960"/>
              <p:cNvGrpSpPr/>
              <p:nvPr/>
            </p:nvGrpSpPr>
            <p:grpSpPr>
              <a:xfrm>
                <a:off x="6388100" y="4648200"/>
                <a:ext cx="698500" cy="279400"/>
                <a:chOff x="4064000" y="4635500"/>
                <a:chExt cx="1143000" cy="457200"/>
              </a:xfrm>
            </p:grpSpPr>
            <p:grpSp>
              <p:nvGrpSpPr>
                <p:cNvPr id="2084" name="Group 1131"/>
                <p:cNvGrpSpPr/>
                <p:nvPr/>
              </p:nvGrpSpPr>
              <p:grpSpPr>
                <a:xfrm>
                  <a:off x="40640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144" name="Oval 2143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145" name="Group 836"/>
                  <p:cNvGrpSpPr/>
                  <p:nvPr/>
                </p:nvGrpSpPr>
                <p:grpSpPr>
                  <a:xfrm>
                    <a:off x="2641600" y="3378202"/>
                    <a:ext cx="584200" cy="317502"/>
                    <a:chOff x="5065713" y="1118555"/>
                    <a:chExt cx="2016123" cy="1389064"/>
                  </a:xfrm>
                </p:grpSpPr>
                <p:grpSp>
                  <p:nvGrpSpPr>
                    <p:cNvPr id="214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2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19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19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19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9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0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20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14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148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149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19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191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3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19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93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9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9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150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15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152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184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85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5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186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87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88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89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153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178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79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4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180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81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82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83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15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55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15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17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7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7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7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5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7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170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71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7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7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5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166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67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68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69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59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160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61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6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162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63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64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65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2085" name="Group 1662"/>
                <p:cNvGrpSpPr/>
                <p:nvPr/>
              </p:nvGrpSpPr>
              <p:grpSpPr>
                <a:xfrm>
                  <a:off x="46228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086" name="Oval 2085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087" name="Group 836"/>
                  <p:cNvGrpSpPr/>
                  <p:nvPr/>
                </p:nvGrpSpPr>
                <p:grpSpPr>
                  <a:xfrm>
                    <a:off x="2641600" y="3378202"/>
                    <a:ext cx="584200" cy="317503"/>
                    <a:chOff x="5065713" y="1118555"/>
                    <a:chExt cx="2016123" cy="1389064"/>
                  </a:xfrm>
                </p:grpSpPr>
                <p:grpSp>
                  <p:nvGrpSpPr>
                    <p:cNvPr id="208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0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138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139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14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4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4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14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08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090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091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13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133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1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134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35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36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37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092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09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94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126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27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3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128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29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30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31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095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120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21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2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122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23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24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25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096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097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09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116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17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18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9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9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5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112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13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11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0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108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09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0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1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01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102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103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8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104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05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06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107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  <p:grpSp>
          <p:nvGrpSpPr>
            <p:cNvPr id="2320" name="Group 2319"/>
            <p:cNvGrpSpPr/>
            <p:nvPr/>
          </p:nvGrpSpPr>
          <p:grpSpPr>
            <a:xfrm>
              <a:off x="7556500" y="4622800"/>
              <a:ext cx="1384300" cy="292100"/>
              <a:chOff x="5702300" y="4635500"/>
              <a:chExt cx="1384300" cy="292100"/>
            </a:xfrm>
          </p:grpSpPr>
          <p:grpSp>
            <p:nvGrpSpPr>
              <p:cNvPr id="2321" name="Group 1841"/>
              <p:cNvGrpSpPr/>
              <p:nvPr/>
            </p:nvGrpSpPr>
            <p:grpSpPr>
              <a:xfrm>
                <a:off x="5702300" y="4635500"/>
                <a:ext cx="698500" cy="279400"/>
                <a:chOff x="4064000" y="4635500"/>
                <a:chExt cx="1143000" cy="457200"/>
              </a:xfrm>
            </p:grpSpPr>
            <p:grpSp>
              <p:nvGrpSpPr>
                <p:cNvPr id="2441" name="Group 1131"/>
                <p:cNvGrpSpPr/>
                <p:nvPr/>
              </p:nvGrpSpPr>
              <p:grpSpPr>
                <a:xfrm>
                  <a:off x="40640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501" name="Oval 2500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502" name="Group 836"/>
                  <p:cNvGrpSpPr/>
                  <p:nvPr/>
                </p:nvGrpSpPr>
                <p:grpSpPr>
                  <a:xfrm>
                    <a:off x="2641600" y="3378203"/>
                    <a:ext cx="584200" cy="317503"/>
                    <a:chOff x="5065713" y="1118555"/>
                    <a:chExt cx="2016123" cy="1389064"/>
                  </a:xfrm>
                </p:grpSpPr>
                <p:grpSp>
                  <p:nvGrpSpPr>
                    <p:cNvPr id="2503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4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55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55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55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5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5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5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50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505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506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547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54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5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549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50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1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52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507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508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509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541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542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7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543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44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45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46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510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535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536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6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537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38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39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40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51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1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513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53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32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33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4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14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9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527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28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9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530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15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52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4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16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517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518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4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519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20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21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522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2442" name="Group 1662"/>
                <p:cNvGrpSpPr/>
                <p:nvPr/>
              </p:nvGrpSpPr>
              <p:grpSpPr>
                <a:xfrm>
                  <a:off x="46228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443" name="Oval 2442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444" name="Group 836"/>
                  <p:cNvGrpSpPr/>
                  <p:nvPr/>
                </p:nvGrpSpPr>
                <p:grpSpPr>
                  <a:xfrm>
                    <a:off x="2641600" y="3378202"/>
                    <a:ext cx="584200" cy="317502"/>
                    <a:chOff x="5065713" y="1118555"/>
                    <a:chExt cx="2016123" cy="1389064"/>
                  </a:xfrm>
                </p:grpSpPr>
                <p:grpSp>
                  <p:nvGrpSpPr>
                    <p:cNvPr id="244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2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49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49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49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9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9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50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44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447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448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48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49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3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49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9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9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9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449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45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451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483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84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5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485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86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7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88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452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477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78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4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479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80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1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82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45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5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455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47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7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7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7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5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7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469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70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71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72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5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465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6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67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68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58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459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60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6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461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62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63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64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  <p:grpSp>
            <p:nvGrpSpPr>
              <p:cNvPr id="2322" name="Group 1960"/>
              <p:cNvGrpSpPr/>
              <p:nvPr/>
            </p:nvGrpSpPr>
            <p:grpSpPr>
              <a:xfrm>
                <a:off x="6388100" y="4648200"/>
                <a:ext cx="698500" cy="279400"/>
                <a:chOff x="4064000" y="4635500"/>
                <a:chExt cx="1143000" cy="457200"/>
              </a:xfrm>
            </p:grpSpPr>
            <p:grpSp>
              <p:nvGrpSpPr>
                <p:cNvPr id="2323" name="Group 1131"/>
                <p:cNvGrpSpPr/>
                <p:nvPr/>
              </p:nvGrpSpPr>
              <p:grpSpPr>
                <a:xfrm>
                  <a:off x="40640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383" name="Oval 2382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384" name="Group 836"/>
                  <p:cNvGrpSpPr/>
                  <p:nvPr/>
                </p:nvGrpSpPr>
                <p:grpSpPr>
                  <a:xfrm>
                    <a:off x="2641600" y="3378202"/>
                    <a:ext cx="584200" cy="317502"/>
                    <a:chOff x="5065713" y="1118555"/>
                    <a:chExt cx="2016123" cy="1389064"/>
                  </a:xfrm>
                </p:grpSpPr>
                <p:grpSp>
                  <p:nvGrpSpPr>
                    <p:cNvPr id="238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2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43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43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43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3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3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44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38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387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388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429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430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3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43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3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3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3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389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390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91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423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24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5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425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26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27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28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392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417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18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4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419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20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21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22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393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94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95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41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14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15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1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96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7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409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10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11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412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9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405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6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7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8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98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399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400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6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401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02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3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404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2324" name="Group 1662"/>
                <p:cNvGrpSpPr/>
                <p:nvPr/>
              </p:nvGrpSpPr>
              <p:grpSpPr>
                <a:xfrm>
                  <a:off x="4622800" y="4635500"/>
                  <a:ext cx="584200" cy="457200"/>
                  <a:chOff x="2641600" y="3276600"/>
                  <a:chExt cx="584200" cy="457200"/>
                </a:xfrm>
              </p:grpSpPr>
              <p:sp>
                <p:nvSpPr>
                  <p:cNvPr id="2325" name="Oval 2324"/>
                  <p:cNvSpPr/>
                  <p:nvPr/>
                </p:nvSpPr>
                <p:spPr>
                  <a:xfrm>
                    <a:off x="2679700" y="3276600"/>
                    <a:ext cx="520700" cy="45720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2326" name="Group 836"/>
                  <p:cNvGrpSpPr/>
                  <p:nvPr/>
                </p:nvGrpSpPr>
                <p:grpSpPr>
                  <a:xfrm>
                    <a:off x="2641600" y="3378202"/>
                    <a:ext cx="584200" cy="317503"/>
                    <a:chOff x="5065713" y="1118555"/>
                    <a:chExt cx="2016123" cy="1389064"/>
                  </a:xfrm>
                </p:grpSpPr>
                <p:grpSp>
                  <p:nvGrpSpPr>
                    <p:cNvPr id="232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10300" y="1155680"/>
                      <a:ext cx="871536" cy="811343"/>
                      <a:chOff x="4982454" y="1572378"/>
                      <a:chExt cx="1286282" cy="1328403"/>
                    </a:xfrm>
                  </p:grpSpPr>
                  <p:sp>
                    <p:nvSpPr>
                      <p:cNvPr id="237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82454" y="2494152"/>
                        <a:ext cx="1286282" cy="40662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endParaRPr lang="en-US" sz="1200" b="1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37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7268" y="1572378"/>
                        <a:ext cx="733000" cy="914227"/>
                        <a:chOff x="1777190" y="4296943"/>
                        <a:chExt cx="1081685" cy="1388799"/>
                      </a:xfrm>
                    </p:grpSpPr>
                    <p:sp>
                      <p:nvSpPr>
                        <p:cNvPr id="237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4062" y="4296943"/>
                          <a:ext cx="697284" cy="719267"/>
                        </a:xfrm>
                        <a:prstGeom prst="ellipse">
                          <a:avLst/>
                        </a:pr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8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941" y="4331377"/>
                          <a:ext cx="512533" cy="527973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8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3150" y="4867001"/>
                          <a:ext cx="1075725" cy="81874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66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8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7190" y="4997082"/>
                          <a:ext cx="902894" cy="688660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rgbClr val="FF0000"/>
                            </a:gs>
                            <a:gs pos="100000">
                              <a:srgbClr val="FFFFF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32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24588" y="21075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329" name="Group 477"/>
                    <p:cNvGrpSpPr/>
                    <p:nvPr/>
                  </p:nvGrpSpPr>
                  <p:grpSpPr>
                    <a:xfrm>
                      <a:off x="5065713" y="1118555"/>
                      <a:ext cx="1935162" cy="1389064"/>
                      <a:chOff x="5065713" y="1118555"/>
                      <a:chExt cx="1935162" cy="1389064"/>
                    </a:xfrm>
                  </p:grpSpPr>
                  <p:grpSp>
                    <p:nvGrpSpPr>
                      <p:cNvPr id="2330" name="Group 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178550" y="1423355"/>
                        <a:ext cx="822325" cy="893764"/>
                        <a:chOff x="5001289" y="1571645"/>
                        <a:chExt cx="1285223" cy="1514352"/>
                      </a:xfrm>
                    </p:grpSpPr>
                    <p:sp>
                      <p:nvSpPr>
                        <p:cNvPr id="2371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1289" y="2513070"/>
                          <a:ext cx="1285223" cy="5729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72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279151" y="1571645"/>
                          <a:ext cx="729451" cy="914532"/>
                          <a:chOff x="1780001" y="4295827"/>
                          <a:chExt cx="1076447" cy="1389261"/>
                        </a:xfrm>
                      </p:grpSpPr>
                      <p:sp>
                        <p:nvSpPr>
                          <p:cNvPr id="2373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4765" y="4295827"/>
                            <a:ext cx="695663" cy="71914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74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3071" y="4332603"/>
                            <a:ext cx="512593" cy="527100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75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664" y="4863791"/>
                            <a:ext cx="1072784" cy="821297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76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0001" y="4994545"/>
                            <a:ext cx="900700" cy="690543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331" name="Group 474"/>
                      <p:cNvGrpSpPr/>
                      <p:nvPr/>
                    </p:nvGrpSpPr>
                    <p:grpSpPr>
                      <a:xfrm>
                        <a:off x="5065713" y="1118555"/>
                        <a:ext cx="1851025" cy="1389064"/>
                        <a:chOff x="5065713" y="1118555"/>
                        <a:chExt cx="1851025" cy="1389064"/>
                      </a:xfrm>
                    </p:grpSpPr>
                    <p:sp>
                      <p:nvSpPr>
                        <p:cNvPr id="2332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65713" y="1878965"/>
                          <a:ext cx="822325" cy="33813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33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454650" y="1118555"/>
                          <a:ext cx="822325" cy="893764"/>
                          <a:chOff x="5000631" y="1571616"/>
                          <a:chExt cx="1285223" cy="1514352"/>
                        </a:xfrm>
                      </p:grpSpPr>
                      <p:sp>
                        <p:nvSpPr>
                          <p:cNvPr id="2365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631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366" name="Group 811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3" y="1571616"/>
                            <a:ext cx="729451" cy="914531"/>
                            <a:chOff x="1779030" y="4295784"/>
                            <a:chExt cx="1076447" cy="1389260"/>
                          </a:xfrm>
                        </p:grpSpPr>
                        <p:sp>
                          <p:nvSpPr>
                            <p:cNvPr id="2367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94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68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100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69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93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70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9030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334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857875" y="1118555"/>
                          <a:ext cx="822325" cy="893764"/>
                          <a:chOff x="5000379" y="1571616"/>
                          <a:chExt cx="1285223" cy="1514352"/>
                        </a:xfrm>
                      </p:grpSpPr>
                      <p:sp>
                        <p:nvSpPr>
                          <p:cNvPr id="2359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379" y="2513041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360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242" y="1571616"/>
                            <a:ext cx="729451" cy="914531"/>
                            <a:chOff x="1778659" y="4295784"/>
                            <a:chExt cx="1076447" cy="1389260"/>
                          </a:xfrm>
                        </p:grpSpPr>
                        <p:sp>
                          <p:nvSpPr>
                            <p:cNvPr id="2361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423" y="4295784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62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1728" y="4332559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63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322" y="4863747"/>
                              <a:ext cx="1072784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64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659" y="4994501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335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187950" y="2053590"/>
                          <a:ext cx="822325" cy="277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2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336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94413" y="2131377"/>
                          <a:ext cx="822325" cy="3381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 fontAlgn="base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  <a:defRPr/>
                          </a:pPr>
                          <a:endParaRPr lang="en-US" sz="1600" b="1" u="sng" dirty="0">
                            <a:solidFill>
                              <a:srgbClr val="5A007D"/>
                            </a:solidFill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2337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6178550" y="1575752"/>
                          <a:ext cx="468313" cy="539750"/>
                          <a:chOff x="1778966" y="4296409"/>
                          <a:chExt cx="1080111" cy="1389255"/>
                        </a:xfrm>
                      </p:grpSpPr>
                      <p:sp>
                        <p:nvSpPr>
                          <p:cNvPr id="2355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730" y="4296409"/>
                            <a:ext cx="699324" cy="719144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56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628" y="4864370"/>
                            <a:ext cx="1076449" cy="821294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57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966" y="4995124"/>
                            <a:ext cx="900702" cy="690540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58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035" y="4333185"/>
                            <a:ext cx="512595" cy="527098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38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326045" y="1304290"/>
                          <a:ext cx="468312" cy="538162"/>
                          <a:chOff x="1778738" y="4297783"/>
                          <a:chExt cx="1080109" cy="1385168"/>
                        </a:xfrm>
                      </p:grpSpPr>
                      <p:sp>
                        <p:nvSpPr>
                          <p:cNvPr id="2351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3499" y="4297783"/>
                            <a:ext cx="699327" cy="715056"/>
                          </a:xfrm>
                          <a:prstGeom prst="ellipse">
                            <a:avLst/>
                          </a:pr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52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1807" y="4334557"/>
                            <a:ext cx="512595" cy="523014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53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2398" y="4865742"/>
                            <a:ext cx="1076449" cy="817209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414141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sp>
                        <p:nvSpPr>
                          <p:cNvPr id="2354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8738" y="4996496"/>
                            <a:ext cx="900702" cy="686455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u="sng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39" name="Group 42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>
                          <a:off x="5440364" y="1479684"/>
                          <a:ext cx="541336" cy="594103"/>
                          <a:chOff x="1777860" y="4295781"/>
                          <a:chExt cx="1080889" cy="1390477"/>
                        </a:xfrm>
                      </p:grpSpPr>
                      <p:sp>
                        <p:nvSpPr>
                          <p:cNvPr id="2347" name="Oval 12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42646" y="4295781"/>
                            <a:ext cx="698249" cy="718237"/>
                          </a:xfrm>
                          <a:prstGeom prst="ellipse">
                            <a:avLst/>
                          </a:pr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48" name="Oval 13"/>
                          <p:cNvSpPr>
                            <a:spLocks noChangeArrowheads="1"/>
                          </p:cNvSpPr>
                          <p:nvPr/>
                        </p:nvSpPr>
                        <p:spPr bwMode="gray">
                          <a:xfrm>
                            <a:off x="1962198" y="4331162"/>
                            <a:ext cx="513911" cy="527179"/>
                          </a:xfrm>
                          <a:prstGeom prst="ellipse">
                            <a:avLst/>
                          </a:pr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49" name="Freeform 14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83446" y="4865417"/>
                            <a:ext cx="1075303" cy="820841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ln>
                            <a:headEnd/>
                            <a:tailEnd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3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50" name="Freeform 15"/>
                          <p:cNvSpPr>
                            <a:spLocks/>
                          </p:cNvSpPr>
                          <p:nvPr/>
                        </p:nvSpPr>
                        <p:spPr bwMode="gray">
                          <a:xfrm>
                            <a:off x="1777860" y="4996326"/>
                            <a:ext cx="902137" cy="689932"/>
                          </a:xfrm>
                          <a:custGeom>
                            <a:avLst/>
                            <a:gdLst>
                              <a:gd name="T0" fmla="*/ 0 w 1406"/>
                              <a:gd name="T1" fmla="*/ 1043 h 1043"/>
                              <a:gd name="T2" fmla="*/ 1406 w 1406"/>
                              <a:gd name="T3" fmla="*/ 1043 h 1043"/>
                              <a:gd name="T4" fmla="*/ 680 w 1406"/>
                              <a:gd name="T5" fmla="*/ 0 h 1043"/>
                              <a:gd name="T6" fmla="*/ 0 w 1406"/>
                              <a:gd name="T7" fmla="*/ 1043 h 1043"/>
                              <a:gd name="T8" fmla="*/ 0 60000 65536"/>
                              <a:gd name="T9" fmla="*/ 0 60000 65536"/>
                              <a:gd name="T10" fmla="*/ 0 60000 65536"/>
                              <a:gd name="T11" fmla="*/ 0 60000 65536"/>
                              <a:gd name="T12" fmla="*/ 0 w 1406"/>
                              <a:gd name="T13" fmla="*/ 0 h 1043"/>
                              <a:gd name="T14" fmla="*/ 1406 w 1406"/>
                              <a:gd name="T15" fmla="*/ 1043 h 1043"/>
                            </a:gdLst>
                            <a:ahLst/>
                            <a:cxnLst>
                              <a:cxn ang="T8">
                                <a:pos x="T0" y="T1"/>
                              </a:cxn>
                              <a:cxn ang="T9">
                                <a:pos x="T2" y="T3"/>
                              </a:cxn>
                              <a:cxn ang="T10">
                                <a:pos x="T4" y="T5"/>
                              </a:cxn>
                              <a:cxn ang="T11">
                                <a:pos x="T6" y="T7"/>
                              </a:cxn>
                            </a:cxnLst>
                            <a:rect l="T12" t="T13" r="T14" b="T15"/>
                            <a:pathLst>
                              <a:path w="1406" h="1043">
                                <a:moveTo>
                                  <a:pt x="0" y="1043"/>
                                </a:moveTo>
                                <a:cubicBezTo>
                                  <a:pt x="0" y="1043"/>
                                  <a:pt x="703" y="1043"/>
                                  <a:pt x="1406" y="1043"/>
                                </a:cubicBezTo>
                                <a:cubicBezTo>
                                  <a:pt x="1396" y="570"/>
                                  <a:pt x="1096" y="0"/>
                                  <a:pt x="680" y="0"/>
                                </a:cubicBezTo>
                                <a:cubicBezTo>
                                  <a:pt x="264" y="0"/>
                                  <a:pt x="4" y="486"/>
                                  <a:pt x="0" y="104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200FF"/>
                          </a:solidFill>
                          <a:ln>
                            <a:headEnd/>
                            <a:tailEnd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20000"/>
                              </a:spcBef>
                              <a:spcAft>
                                <a:spcPct val="20000"/>
                              </a:spcAft>
                              <a:buFontTx/>
                              <a:buChar char="•"/>
                              <a:defRPr/>
                            </a:pPr>
                            <a:endParaRPr lang="en-US" b="1" dirty="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40" name="Group 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634038" y="1613855"/>
                          <a:ext cx="822325" cy="893764"/>
                          <a:chOff x="5000590" y="1572741"/>
                          <a:chExt cx="1285223" cy="1514352"/>
                        </a:xfrm>
                      </p:grpSpPr>
                      <p:sp>
                        <p:nvSpPr>
                          <p:cNvPr id="2341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00590" y="2514166"/>
                            <a:ext cx="1285223" cy="57292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 fontAlgn="base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  <a:defRPr/>
                            </a:pPr>
                            <a:endParaRPr lang="en-US" sz="1600" b="1" u="sng" dirty="0">
                              <a:solidFill>
                                <a:srgbClr val="5A007D"/>
                              </a:solidFill>
                              <a:latin typeface="Arial" charset="0"/>
                            </a:endParaRPr>
                          </a:p>
                        </p:txBody>
                      </p:sp>
                      <p:grpSp>
                        <p:nvGrpSpPr>
                          <p:cNvPr id="2342" name="Group 42"/>
                          <p:cNvGrpSpPr>
                            <a:grpSpLocks noChangeAspect="1"/>
                          </p:cNvGrpSpPr>
                          <p:nvPr/>
                        </p:nvGrpSpPr>
                        <p:grpSpPr bwMode="auto">
                          <a:xfrm>
                            <a:off x="5278498" y="1572741"/>
                            <a:ext cx="729450" cy="914531"/>
                            <a:chOff x="1778971" y="4297493"/>
                            <a:chExt cx="1076446" cy="1389260"/>
                          </a:xfrm>
                        </p:grpSpPr>
                        <p:sp>
                          <p:nvSpPr>
                            <p:cNvPr id="2343" name="Oval 12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43732" y="4297493"/>
                              <a:ext cx="695663" cy="719146"/>
                            </a:xfrm>
                            <a:prstGeom prst="ellipse">
                              <a:avLst/>
                            </a:pr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44" name="Oval 13"/>
                            <p:cNvSpPr>
                              <a:spLocks noChangeArrowheads="1"/>
                            </p:cNvSpPr>
                            <p:nvPr/>
                          </p:nvSpPr>
                          <p:spPr bwMode="gray">
                            <a:xfrm>
                              <a:off x="1962040" y="4334268"/>
                              <a:ext cx="512593" cy="527100"/>
                            </a:xfrm>
                            <a:prstGeom prst="ellipse">
                              <a:avLst/>
                            </a:pr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45" name="Freeform 14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82631" y="4865456"/>
                              <a:ext cx="1072786" cy="821297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0000FF"/>
                            </a:solidFill>
                            <a:ln w="9525">
                              <a:noFill/>
                              <a:round/>
                              <a:headEnd/>
                              <a:tailEnd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414141"/>
                                </a:solidFill>
                                <a:latin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2346" name="Freeform 15"/>
                            <p:cNvSpPr>
                              <a:spLocks/>
                            </p:cNvSpPr>
                            <p:nvPr/>
                          </p:nvSpPr>
                          <p:spPr bwMode="gray">
                            <a:xfrm>
                              <a:off x="1778971" y="4996210"/>
                              <a:ext cx="900700" cy="690543"/>
                            </a:xfrm>
                            <a:custGeom>
                              <a:avLst/>
                              <a:gdLst>
                                <a:gd name="T0" fmla="*/ 0 w 1406"/>
                                <a:gd name="T1" fmla="*/ 1043 h 1043"/>
                                <a:gd name="T2" fmla="*/ 1406 w 1406"/>
                                <a:gd name="T3" fmla="*/ 1043 h 1043"/>
                                <a:gd name="T4" fmla="*/ 680 w 1406"/>
                                <a:gd name="T5" fmla="*/ 0 h 1043"/>
                                <a:gd name="T6" fmla="*/ 0 w 1406"/>
                                <a:gd name="T7" fmla="*/ 1043 h 1043"/>
                                <a:gd name="T8" fmla="*/ 0 60000 65536"/>
                                <a:gd name="T9" fmla="*/ 0 60000 65536"/>
                                <a:gd name="T10" fmla="*/ 0 60000 65536"/>
                                <a:gd name="T11" fmla="*/ 0 60000 65536"/>
                                <a:gd name="T12" fmla="*/ 0 w 1406"/>
                                <a:gd name="T13" fmla="*/ 0 h 1043"/>
                                <a:gd name="T14" fmla="*/ 1406 w 1406"/>
                                <a:gd name="T15" fmla="*/ 1043 h 1043"/>
                              </a:gdLst>
                              <a:ahLst/>
                              <a:cxnLst>
                                <a:cxn ang="T8">
                                  <a:pos x="T0" y="T1"/>
                                </a:cxn>
                                <a:cxn ang="T9">
                                  <a:pos x="T2" y="T3"/>
                                </a:cxn>
                                <a:cxn ang="T10">
                                  <a:pos x="T4" y="T5"/>
                                </a:cxn>
                                <a:cxn ang="T11">
                                  <a:pos x="T6" y="T7"/>
                                </a:cxn>
                              </a:cxnLst>
                              <a:rect l="T12" t="T13" r="T14" b="T15"/>
                              <a:pathLst>
                                <a:path w="1406" h="1043">
                                  <a:moveTo>
                                    <a:pt x="0" y="1043"/>
                                  </a:moveTo>
                                  <a:cubicBezTo>
                                    <a:pt x="0" y="1043"/>
                                    <a:pt x="703" y="1043"/>
                                    <a:pt x="1406" y="1043"/>
                                  </a:cubicBezTo>
                                  <a:cubicBezTo>
                                    <a:pt x="1396" y="570"/>
                                    <a:pt x="1096" y="0"/>
                                    <a:pt x="680" y="0"/>
                                  </a:cubicBezTo>
                                  <a:cubicBezTo>
                                    <a:pt x="264" y="0"/>
                                    <a:pt x="4" y="486"/>
                                    <a:pt x="0" y="1043"/>
                                  </a:cubicBezTo>
                                  <a:close/>
                                </a:path>
                              </a:pathLst>
                            </a:custGeom>
                            <a:ln>
                              <a:headEnd/>
                              <a:tailEnd/>
                            </a:ln>
                          </p:spPr>
                          <p:style>
                            <a:lnRef idx="1">
                              <a:schemeClr val="accent2"/>
                            </a:lnRef>
                            <a:fillRef idx="3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anchor="ctr"/>
                            <a:lstStyle/>
                            <a:p>
                              <a:pPr fontAlgn="base">
                                <a:spcBef>
                                  <a:spcPct val="20000"/>
                                </a:spcBef>
                                <a:spcAft>
                                  <a:spcPct val="20000"/>
                                </a:spcAft>
                                <a:buFontTx/>
                                <a:buChar char="•"/>
                                <a:defRPr/>
                              </a:pPr>
                              <a:endParaRPr lang="en-US" b="1" u="sng" dirty="0">
                                <a:solidFill>
                                  <a:srgbClr val="FFFFFF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</p:grpSp>
      <p:grpSp>
        <p:nvGrpSpPr>
          <p:cNvPr id="2619" name="Group 2618"/>
          <p:cNvGrpSpPr/>
          <p:nvPr/>
        </p:nvGrpSpPr>
        <p:grpSpPr>
          <a:xfrm>
            <a:off x="6108393" y="6072908"/>
            <a:ext cx="545143" cy="427157"/>
            <a:chOff x="2641600" y="3276600"/>
            <a:chExt cx="584200" cy="457200"/>
          </a:xfrm>
        </p:grpSpPr>
        <p:sp>
          <p:nvSpPr>
            <p:cNvPr id="2620" name="Oval 2619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2621" name="Group 836"/>
            <p:cNvGrpSpPr/>
            <p:nvPr/>
          </p:nvGrpSpPr>
          <p:grpSpPr>
            <a:xfrm>
              <a:off x="2641600" y="3378202"/>
              <a:ext cx="584200" cy="317502"/>
              <a:chOff x="5065713" y="1118555"/>
              <a:chExt cx="2016123" cy="1389064"/>
            </a:xfrm>
          </p:grpSpPr>
          <p:grpSp>
            <p:nvGrpSpPr>
              <p:cNvPr id="2622" name="Group 47"/>
              <p:cNvGrpSpPr>
                <a:grpSpLocks/>
              </p:cNvGrpSpPr>
              <p:nvPr/>
            </p:nvGrpSpPr>
            <p:grpSpPr bwMode="auto">
              <a:xfrm>
                <a:off x="6210300" y="1155682"/>
                <a:ext cx="871536" cy="811343"/>
                <a:chOff x="4982454" y="1572378"/>
                <a:chExt cx="1286282" cy="1328403"/>
              </a:xfrm>
            </p:grpSpPr>
            <p:sp>
              <p:nvSpPr>
                <p:cNvPr id="267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673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2674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75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76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77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2623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2624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2625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266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667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3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266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7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7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626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262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628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266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61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5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266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6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66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6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629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265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5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4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265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5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65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5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63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63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2650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1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5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63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47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264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7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48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9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634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264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4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4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64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63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263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3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6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263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3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64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4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2737" name="Group 2736"/>
          <p:cNvGrpSpPr/>
          <p:nvPr/>
        </p:nvGrpSpPr>
        <p:grpSpPr>
          <a:xfrm>
            <a:off x="7518653" y="6108504"/>
            <a:ext cx="545143" cy="427157"/>
            <a:chOff x="2641600" y="3276600"/>
            <a:chExt cx="584200" cy="457200"/>
          </a:xfrm>
        </p:grpSpPr>
        <p:sp>
          <p:nvSpPr>
            <p:cNvPr id="2738" name="Oval 2737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2739" name="Group 836"/>
            <p:cNvGrpSpPr/>
            <p:nvPr/>
          </p:nvGrpSpPr>
          <p:grpSpPr>
            <a:xfrm>
              <a:off x="2641600" y="3378202"/>
              <a:ext cx="584200" cy="317503"/>
              <a:chOff x="5065713" y="1118555"/>
              <a:chExt cx="2016123" cy="1389064"/>
            </a:xfrm>
          </p:grpSpPr>
          <p:grpSp>
            <p:nvGrpSpPr>
              <p:cNvPr id="2740" name="Group 47"/>
              <p:cNvGrpSpPr>
                <a:grpSpLocks/>
              </p:cNvGrpSpPr>
              <p:nvPr/>
            </p:nvGrpSpPr>
            <p:grpSpPr bwMode="auto">
              <a:xfrm>
                <a:off x="6210300" y="1155680"/>
                <a:ext cx="871536" cy="811343"/>
                <a:chOff x="4982454" y="1572378"/>
                <a:chExt cx="1286282" cy="1328403"/>
              </a:xfrm>
            </p:grpSpPr>
            <p:sp>
              <p:nvSpPr>
                <p:cNvPr id="279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791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2792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3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4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5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2741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2742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2743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2784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785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1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278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88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9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744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274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746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277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779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3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278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8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82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83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747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277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77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2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277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7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7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7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74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75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276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6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7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71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751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45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276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6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6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6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75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2760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61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62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63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75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275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75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8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275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5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5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5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2916" name="Group 2915"/>
          <p:cNvGrpSpPr/>
          <p:nvPr/>
        </p:nvGrpSpPr>
        <p:grpSpPr>
          <a:xfrm>
            <a:off x="5859523" y="5408441"/>
            <a:ext cx="1054732" cy="427157"/>
            <a:chOff x="7658100" y="5397500"/>
            <a:chExt cx="1130300" cy="457200"/>
          </a:xfrm>
        </p:grpSpPr>
        <p:grpSp>
          <p:nvGrpSpPr>
            <p:cNvPr id="2678" name="Group 2677"/>
            <p:cNvGrpSpPr/>
            <p:nvPr/>
          </p:nvGrpSpPr>
          <p:grpSpPr>
            <a:xfrm>
              <a:off x="7658100" y="5397500"/>
              <a:ext cx="584200" cy="457200"/>
              <a:chOff x="2641600" y="3276600"/>
              <a:chExt cx="584200" cy="457200"/>
            </a:xfrm>
          </p:grpSpPr>
          <p:sp>
            <p:nvSpPr>
              <p:cNvPr id="2679" name="Oval 2678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2680" name="Group 836"/>
              <p:cNvGrpSpPr/>
              <p:nvPr/>
            </p:nvGrpSpPr>
            <p:grpSpPr>
              <a:xfrm>
                <a:off x="2641600" y="3378202"/>
                <a:ext cx="584200" cy="317502"/>
                <a:chOff x="5065713" y="1118555"/>
                <a:chExt cx="2016123" cy="1389064"/>
              </a:xfrm>
            </p:grpSpPr>
            <p:grpSp>
              <p:nvGrpSpPr>
                <p:cNvPr id="2681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2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273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73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273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68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683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268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272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72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3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272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2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3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685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268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8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271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720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5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272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2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72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2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68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271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71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4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271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1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71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1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268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9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69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270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1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1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1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69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7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270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0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0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0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69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270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0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0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70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69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269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69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6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269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69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9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70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96" name="Group 2795"/>
            <p:cNvGrpSpPr/>
            <p:nvPr/>
          </p:nvGrpSpPr>
          <p:grpSpPr>
            <a:xfrm>
              <a:off x="8204200" y="5397500"/>
              <a:ext cx="584200" cy="457200"/>
              <a:chOff x="2641600" y="3276600"/>
              <a:chExt cx="584200" cy="457200"/>
            </a:xfrm>
          </p:grpSpPr>
          <p:sp>
            <p:nvSpPr>
              <p:cNvPr id="2797" name="Oval 2796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2798" name="Group 836"/>
              <p:cNvGrpSpPr/>
              <p:nvPr/>
            </p:nvGrpSpPr>
            <p:grpSpPr>
              <a:xfrm>
                <a:off x="2641600" y="3378202"/>
                <a:ext cx="584200" cy="317502"/>
                <a:chOff x="5065713" y="1118555"/>
                <a:chExt cx="2016123" cy="1389064"/>
              </a:xfrm>
            </p:grpSpPr>
            <p:grpSp>
              <p:nvGrpSpPr>
                <p:cNvPr id="2799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2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284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85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285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5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5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5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80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801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280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284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4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3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284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4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4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4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803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280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0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283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838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5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283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4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84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4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80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283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832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4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283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34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83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3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280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0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282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2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2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3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81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7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282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2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2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2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81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281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2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2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2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81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281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81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6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281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1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81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81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2855" name="Group 2854"/>
          <p:cNvGrpSpPr/>
          <p:nvPr/>
        </p:nvGrpSpPr>
        <p:grpSpPr>
          <a:xfrm>
            <a:off x="8028243" y="6108504"/>
            <a:ext cx="545143" cy="427157"/>
            <a:chOff x="2641600" y="3276600"/>
            <a:chExt cx="584200" cy="457200"/>
          </a:xfrm>
        </p:grpSpPr>
        <p:sp>
          <p:nvSpPr>
            <p:cNvPr id="2856" name="Oval 2855"/>
            <p:cNvSpPr/>
            <p:nvPr/>
          </p:nvSpPr>
          <p:spPr>
            <a:xfrm>
              <a:off x="2679700" y="3276600"/>
              <a:ext cx="520700" cy="45720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grpSp>
          <p:nvGrpSpPr>
            <p:cNvPr id="2857" name="Group 836"/>
            <p:cNvGrpSpPr/>
            <p:nvPr/>
          </p:nvGrpSpPr>
          <p:grpSpPr>
            <a:xfrm>
              <a:off x="2641600" y="3378202"/>
              <a:ext cx="584200" cy="317503"/>
              <a:chOff x="5065713" y="1118555"/>
              <a:chExt cx="2016123" cy="1389064"/>
            </a:xfrm>
          </p:grpSpPr>
          <p:grpSp>
            <p:nvGrpSpPr>
              <p:cNvPr id="2858" name="Group 47"/>
              <p:cNvGrpSpPr>
                <a:grpSpLocks/>
              </p:cNvGrpSpPr>
              <p:nvPr/>
            </p:nvGrpSpPr>
            <p:grpSpPr bwMode="auto">
              <a:xfrm>
                <a:off x="6210300" y="1155680"/>
                <a:ext cx="871536" cy="811343"/>
                <a:chOff x="4982454" y="1572378"/>
                <a:chExt cx="1286282" cy="1328403"/>
              </a:xfrm>
            </p:grpSpPr>
            <p:sp>
              <p:nvSpPr>
                <p:cNvPr id="290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82454" y="2494152"/>
                  <a:ext cx="1286282" cy="406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srgbClr val="414141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909" name="Group 42"/>
                <p:cNvGrpSpPr>
                  <a:grpSpLocks noChangeAspect="1"/>
                </p:cNvGrpSpPr>
                <p:nvPr/>
              </p:nvGrpSpPr>
              <p:grpSpPr bwMode="auto">
                <a:xfrm>
                  <a:off x="5277268" y="1572378"/>
                  <a:ext cx="733000" cy="914227"/>
                  <a:chOff x="1777190" y="4296943"/>
                  <a:chExt cx="1081685" cy="1388799"/>
                </a:xfrm>
              </p:grpSpPr>
              <p:sp>
                <p:nvSpPr>
                  <p:cNvPr id="2910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44062" y="4296943"/>
                    <a:ext cx="697284" cy="719267"/>
                  </a:xfrm>
                  <a:prstGeom prst="ellipse">
                    <a:avLst/>
                  </a:pr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1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1961941" y="4331377"/>
                    <a:ext cx="512533" cy="5279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Freeform 14"/>
                  <p:cNvSpPr>
                    <a:spLocks/>
                  </p:cNvSpPr>
                  <p:nvPr/>
                </p:nvSpPr>
                <p:spPr bwMode="gray">
                  <a:xfrm>
                    <a:off x="1783150" y="4867001"/>
                    <a:ext cx="1075725" cy="81874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solidFill>
                    <a:srgbClr val="00006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Freeform 15"/>
                  <p:cNvSpPr>
                    <a:spLocks/>
                  </p:cNvSpPr>
                  <p:nvPr/>
                </p:nvSpPr>
                <p:spPr bwMode="gray">
                  <a:xfrm>
                    <a:off x="1777190" y="4997082"/>
                    <a:ext cx="902894" cy="688660"/>
                  </a:xfrm>
                  <a:custGeom>
                    <a:avLst/>
                    <a:gdLst>
                      <a:gd name="T0" fmla="*/ 0 w 1406"/>
                      <a:gd name="T1" fmla="*/ 1043 h 1043"/>
                      <a:gd name="T2" fmla="*/ 1406 w 1406"/>
                      <a:gd name="T3" fmla="*/ 1043 h 1043"/>
                      <a:gd name="T4" fmla="*/ 680 w 1406"/>
                      <a:gd name="T5" fmla="*/ 0 h 1043"/>
                      <a:gd name="T6" fmla="*/ 0 w 1406"/>
                      <a:gd name="T7" fmla="*/ 1043 h 10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06"/>
                      <a:gd name="T13" fmla="*/ 0 h 1043"/>
                      <a:gd name="T14" fmla="*/ 1406 w 1406"/>
                      <a:gd name="T15" fmla="*/ 1043 h 104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06" h="1043">
                        <a:moveTo>
                          <a:pt x="0" y="1043"/>
                        </a:moveTo>
                        <a:cubicBezTo>
                          <a:pt x="0" y="1043"/>
                          <a:pt x="703" y="1043"/>
                          <a:pt x="1406" y="1043"/>
                        </a:cubicBezTo>
                        <a:cubicBezTo>
                          <a:pt x="1396" y="570"/>
                          <a:pt x="1096" y="0"/>
                          <a:pt x="680" y="0"/>
                        </a:cubicBezTo>
                        <a:cubicBezTo>
                          <a:pt x="264" y="0"/>
                          <a:pt x="4" y="486"/>
                          <a:pt x="0" y="104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20000"/>
                      </a:spcBef>
                      <a:spcAft>
                        <a:spcPct val="20000"/>
                      </a:spcAft>
                      <a:buFontTx/>
                      <a:buChar char="•"/>
                      <a:defRPr/>
                    </a:pPr>
                    <a:endParaRPr lang="en-US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2859" name="Text Box 21"/>
              <p:cNvSpPr txBox="1">
                <a:spLocks noChangeArrowheads="1"/>
              </p:cNvSpPr>
              <p:nvPr/>
            </p:nvSpPr>
            <p:spPr bwMode="auto">
              <a:xfrm>
                <a:off x="6224588" y="2107565"/>
                <a:ext cx="822325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rgbClr val="5A007D"/>
                  </a:solidFill>
                  <a:latin typeface="Arial" charset="0"/>
                </a:endParaRPr>
              </a:p>
            </p:txBody>
          </p:sp>
          <p:grpSp>
            <p:nvGrpSpPr>
              <p:cNvPr id="2860" name="Group 477"/>
              <p:cNvGrpSpPr/>
              <p:nvPr/>
            </p:nvGrpSpPr>
            <p:grpSpPr>
              <a:xfrm>
                <a:off x="5065713" y="1118555"/>
                <a:ext cx="1935162" cy="1389064"/>
                <a:chOff x="5065713" y="1118555"/>
                <a:chExt cx="1935162" cy="1389064"/>
              </a:xfrm>
            </p:grpSpPr>
            <p:grpSp>
              <p:nvGrpSpPr>
                <p:cNvPr id="2861" name="Group 47"/>
                <p:cNvGrpSpPr>
                  <a:grpSpLocks/>
                </p:cNvGrpSpPr>
                <p:nvPr/>
              </p:nvGrpSpPr>
              <p:grpSpPr bwMode="auto">
                <a:xfrm>
                  <a:off x="6178550" y="1423355"/>
                  <a:ext cx="822325" cy="893764"/>
                  <a:chOff x="5001289" y="1571645"/>
                  <a:chExt cx="1285223" cy="1514352"/>
                </a:xfrm>
              </p:grpSpPr>
              <p:sp>
                <p:nvSpPr>
                  <p:cNvPr id="290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01289" y="2513070"/>
                    <a:ext cx="1285223" cy="5729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90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9151" y="1571645"/>
                    <a:ext cx="729451" cy="914532"/>
                    <a:chOff x="1780001" y="4295827"/>
                    <a:chExt cx="1076447" cy="1389261"/>
                  </a:xfrm>
                </p:grpSpPr>
                <p:sp>
                  <p:nvSpPr>
                    <p:cNvPr id="290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765" y="4295827"/>
                      <a:ext cx="695663" cy="71914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3071" y="4332603"/>
                      <a:ext cx="512593" cy="527100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90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664" y="4863791"/>
                      <a:ext cx="1072784" cy="821297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80001" y="4994545"/>
                      <a:ext cx="900700" cy="690543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862" name="Group 474"/>
                <p:cNvGrpSpPr/>
                <p:nvPr/>
              </p:nvGrpSpPr>
              <p:grpSpPr>
                <a:xfrm>
                  <a:off x="5065713" y="1118555"/>
                  <a:ext cx="1851025" cy="1389064"/>
                  <a:chOff x="5065713" y="1118555"/>
                  <a:chExt cx="1851025" cy="1389064"/>
                </a:xfrm>
              </p:grpSpPr>
              <p:sp>
                <p:nvSpPr>
                  <p:cNvPr id="286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65713" y="1878965"/>
                    <a:ext cx="822325" cy="3381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86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54650" y="1118555"/>
                    <a:ext cx="822325" cy="893764"/>
                    <a:chOff x="5000631" y="1571616"/>
                    <a:chExt cx="1285223" cy="1514352"/>
                  </a:xfrm>
                </p:grpSpPr>
                <p:sp>
                  <p:nvSpPr>
                    <p:cNvPr id="289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631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97" name="Group 8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3" y="1571616"/>
                      <a:ext cx="729451" cy="914531"/>
                      <a:chOff x="1779030" y="4295784"/>
                      <a:chExt cx="1076447" cy="1389260"/>
                    </a:xfrm>
                  </p:grpSpPr>
                  <p:sp>
                    <p:nvSpPr>
                      <p:cNvPr id="289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94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9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00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0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93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9030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86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857875" y="1118555"/>
                    <a:ext cx="822325" cy="893764"/>
                    <a:chOff x="5000379" y="1571616"/>
                    <a:chExt cx="1285223" cy="1514352"/>
                  </a:xfrm>
                </p:grpSpPr>
                <p:sp>
                  <p:nvSpPr>
                    <p:cNvPr id="289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379" y="2513041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9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242" y="1571616"/>
                      <a:ext cx="729451" cy="914531"/>
                      <a:chOff x="1778659" y="4295784"/>
                      <a:chExt cx="1076447" cy="1389260"/>
                    </a:xfrm>
                  </p:grpSpPr>
                  <p:sp>
                    <p:nvSpPr>
                      <p:cNvPr id="289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23" y="4295784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9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728" y="4332559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9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22" y="4863747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9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659" y="4994501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86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7950" y="2053590"/>
                    <a:ext cx="822325" cy="2778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2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6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4413" y="2131377"/>
                    <a:ext cx="822325" cy="338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en-US" sz="1600" b="1" u="sng" dirty="0">
                      <a:solidFill>
                        <a:srgbClr val="5A007D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86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8550" y="1575752"/>
                    <a:ext cx="468313" cy="539750"/>
                    <a:chOff x="1778966" y="4296409"/>
                    <a:chExt cx="1080111" cy="1389255"/>
                  </a:xfrm>
                </p:grpSpPr>
                <p:sp>
                  <p:nvSpPr>
                    <p:cNvPr id="2886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730" y="4296409"/>
                      <a:ext cx="699324" cy="719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87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628" y="4864370"/>
                      <a:ext cx="1076449" cy="821294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88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966" y="4995124"/>
                      <a:ext cx="900702" cy="6905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8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035" y="4333185"/>
                      <a:ext cx="512595" cy="52709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86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26045" y="1304290"/>
                    <a:ext cx="468312" cy="538162"/>
                    <a:chOff x="1778738" y="4297783"/>
                    <a:chExt cx="1080109" cy="1385168"/>
                  </a:xfrm>
                </p:grpSpPr>
                <p:sp>
                  <p:nvSpPr>
                    <p:cNvPr id="288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3499" y="4297783"/>
                      <a:ext cx="699327" cy="715056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8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807" y="4334557"/>
                      <a:ext cx="512595" cy="523014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8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2398" y="4865742"/>
                      <a:ext cx="1076449" cy="817209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8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8738" y="4996496"/>
                      <a:ext cx="900702" cy="686455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u="sng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87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40364" y="1479684"/>
                    <a:ext cx="541336" cy="594103"/>
                    <a:chOff x="1777860" y="4295781"/>
                    <a:chExt cx="1080889" cy="1390477"/>
                  </a:xfrm>
                </p:grpSpPr>
                <p:sp>
                  <p:nvSpPr>
                    <p:cNvPr id="2878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2646" y="4295781"/>
                      <a:ext cx="698249" cy="718237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79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2198" y="4331162"/>
                      <a:ext cx="513911" cy="527179"/>
                    </a:xfrm>
                    <a:prstGeom prst="ellipse">
                      <a:avLst/>
                    </a:pr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80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446" y="4865417"/>
                      <a:ext cx="1075303" cy="820841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ln>
                      <a:headEnd/>
                      <a:tailEnd/>
                    </a:ln>
                  </p:spPr>
                  <p:style>
                    <a:lnRef idx="1">
                      <a:schemeClr val="accent4"/>
                    </a:lnRef>
                    <a:fillRef idx="3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81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860" y="4996326"/>
                      <a:ext cx="902137" cy="689932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3200FF"/>
                    </a:solidFill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287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634038" y="1613855"/>
                    <a:ext cx="822325" cy="893764"/>
                    <a:chOff x="5000590" y="1572741"/>
                    <a:chExt cx="1285223" cy="1514352"/>
                  </a:xfrm>
                </p:grpSpPr>
                <p:sp>
                  <p:nvSpPr>
                    <p:cNvPr id="287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0590" y="2514166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87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8498" y="1572741"/>
                      <a:ext cx="729450" cy="914531"/>
                      <a:chOff x="1778971" y="4297493"/>
                      <a:chExt cx="1076446" cy="1389260"/>
                    </a:xfrm>
                  </p:grpSpPr>
                  <p:sp>
                    <p:nvSpPr>
                      <p:cNvPr id="287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2" y="4297493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7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40" y="4334268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87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31" y="4865456"/>
                        <a:ext cx="1072786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87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71" y="4996210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2917" name="Group 2916"/>
          <p:cNvGrpSpPr/>
          <p:nvPr/>
        </p:nvGrpSpPr>
        <p:grpSpPr>
          <a:xfrm>
            <a:off x="7340889" y="5479634"/>
            <a:ext cx="711055" cy="355964"/>
            <a:chOff x="7658100" y="5397500"/>
            <a:chExt cx="1130300" cy="457200"/>
          </a:xfrm>
        </p:grpSpPr>
        <p:grpSp>
          <p:nvGrpSpPr>
            <p:cNvPr id="2918" name="Group 2677"/>
            <p:cNvGrpSpPr/>
            <p:nvPr/>
          </p:nvGrpSpPr>
          <p:grpSpPr>
            <a:xfrm>
              <a:off x="7658100" y="5397500"/>
              <a:ext cx="584200" cy="457200"/>
              <a:chOff x="2641600" y="3276600"/>
              <a:chExt cx="584200" cy="457200"/>
            </a:xfrm>
          </p:grpSpPr>
          <p:sp>
            <p:nvSpPr>
              <p:cNvPr id="2978" name="Oval 2977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2979" name="Group 836"/>
              <p:cNvGrpSpPr/>
              <p:nvPr/>
            </p:nvGrpSpPr>
            <p:grpSpPr>
              <a:xfrm>
                <a:off x="2641600" y="3378202"/>
                <a:ext cx="584200" cy="317503"/>
                <a:chOff x="5065713" y="1118555"/>
                <a:chExt cx="2016123" cy="1389064"/>
              </a:xfrm>
            </p:grpSpPr>
            <p:grpSp>
              <p:nvGrpSpPr>
                <p:cNvPr id="2980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0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03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031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032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33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34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35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98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982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298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02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02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1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02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2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2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2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984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298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8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018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19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3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020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21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22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23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98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012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13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2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014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15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16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17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298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9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00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0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1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1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9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5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00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0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0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0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9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00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01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02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03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93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299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99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8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299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9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99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9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919" name="Group 2795"/>
            <p:cNvGrpSpPr/>
            <p:nvPr/>
          </p:nvGrpSpPr>
          <p:grpSpPr>
            <a:xfrm>
              <a:off x="8204200" y="5397500"/>
              <a:ext cx="584200" cy="457200"/>
              <a:chOff x="2641600" y="3276600"/>
              <a:chExt cx="584200" cy="457200"/>
            </a:xfrm>
          </p:grpSpPr>
          <p:sp>
            <p:nvSpPr>
              <p:cNvPr id="2920" name="Oval 2919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2921" name="Group 836"/>
              <p:cNvGrpSpPr/>
              <p:nvPr/>
            </p:nvGrpSpPr>
            <p:grpSpPr>
              <a:xfrm>
                <a:off x="2641600" y="3378202"/>
                <a:ext cx="584200" cy="317503"/>
                <a:chOff x="5065713" y="1118555"/>
                <a:chExt cx="2016123" cy="1389064"/>
              </a:xfrm>
            </p:grpSpPr>
            <p:grpSp>
              <p:nvGrpSpPr>
                <p:cNvPr id="2922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0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297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973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2974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75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76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77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92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2924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292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296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6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1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296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6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7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926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292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2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296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961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3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296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63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96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6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929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2954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955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2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2956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57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958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59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293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293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2950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5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5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5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3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5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294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47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4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4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3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294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4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4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294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93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293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2937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8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293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3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94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294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3036" name="Group 3035"/>
          <p:cNvGrpSpPr/>
          <p:nvPr/>
        </p:nvGrpSpPr>
        <p:grpSpPr>
          <a:xfrm>
            <a:off x="8016392" y="5491500"/>
            <a:ext cx="711055" cy="355964"/>
            <a:chOff x="7658100" y="5397500"/>
            <a:chExt cx="1130300" cy="457200"/>
          </a:xfrm>
        </p:grpSpPr>
        <p:grpSp>
          <p:nvGrpSpPr>
            <p:cNvPr id="3037" name="Group 2677"/>
            <p:cNvGrpSpPr/>
            <p:nvPr/>
          </p:nvGrpSpPr>
          <p:grpSpPr>
            <a:xfrm>
              <a:off x="7658100" y="5397500"/>
              <a:ext cx="584200" cy="457200"/>
              <a:chOff x="2641600" y="3276600"/>
              <a:chExt cx="584200" cy="457200"/>
            </a:xfrm>
          </p:grpSpPr>
          <p:sp>
            <p:nvSpPr>
              <p:cNvPr id="3097" name="Oval 3096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3098" name="Group 836"/>
              <p:cNvGrpSpPr/>
              <p:nvPr/>
            </p:nvGrpSpPr>
            <p:grpSpPr>
              <a:xfrm>
                <a:off x="2641600" y="3378201"/>
                <a:ext cx="584200" cy="317503"/>
                <a:chOff x="5065713" y="1118555"/>
                <a:chExt cx="2016123" cy="1389064"/>
              </a:xfrm>
            </p:grpSpPr>
            <p:grpSp>
              <p:nvGrpSpPr>
                <p:cNvPr id="3099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78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14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150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151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2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3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4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10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101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10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14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144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49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14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4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4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4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103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10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10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13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138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1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13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4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4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4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106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13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132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0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13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34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3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3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10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8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10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12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28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29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3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11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3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12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2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2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2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11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11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2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2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12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11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11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11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0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11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1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1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11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3038" name="Group 2795"/>
            <p:cNvGrpSpPr/>
            <p:nvPr/>
          </p:nvGrpSpPr>
          <p:grpSpPr>
            <a:xfrm>
              <a:off x="8204200" y="5397500"/>
              <a:ext cx="584200" cy="457200"/>
              <a:chOff x="2641600" y="3276600"/>
              <a:chExt cx="584200" cy="457200"/>
            </a:xfrm>
          </p:grpSpPr>
          <p:sp>
            <p:nvSpPr>
              <p:cNvPr id="3039" name="Oval 3038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grpSp>
            <p:nvGrpSpPr>
              <p:cNvPr id="3040" name="Group 836"/>
              <p:cNvGrpSpPr/>
              <p:nvPr/>
            </p:nvGrpSpPr>
            <p:grpSpPr>
              <a:xfrm>
                <a:off x="2641600" y="3378201"/>
                <a:ext cx="584200" cy="317503"/>
                <a:chOff x="5065713" y="1118555"/>
                <a:chExt cx="2016123" cy="1389064"/>
              </a:xfrm>
            </p:grpSpPr>
            <p:grpSp>
              <p:nvGrpSpPr>
                <p:cNvPr id="3041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78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09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092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093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4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5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6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0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043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044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08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08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49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08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8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8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9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045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04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047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07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80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1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08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8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8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8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04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07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74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0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07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7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7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7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04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5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051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06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7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05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43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06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6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6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6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05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06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6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6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06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05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05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056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0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05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5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5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06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sp>
        <p:nvSpPr>
          <p:cNvPr id="3236" name="TextBox 3235"/>
          <p:cNvSpPr txBox="1"/>
          <p:nvPr/>
        </p:nvSpPr>
        <p:spPr>
          <a:xfrm>
            <a:off x="2553116" y="5182997"/>
            <a:ext cx="471487" cy="258797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NCL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237" name="TextBox 3236"/>
          <p:cNvSpPr txBox="1"/>
          <p:nvPr/>
        </p:nvSpPr>
        <p:spPr>
          <a:xfrm>
            <a:off x="3501189" y="5182997"/>
            <a:ext cx="342495" cy="258797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IIP</a:t>
            </a:r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3301" name="Group 3300"/>
          <p:cNvGrpSpPr/>
          <p:nvPr/>
        </p:nvGrpSpPr>
        <p:grpSpPr>
          <a:xfrm>
            <a:off x="4200394" y="4103239"/>
            <a:ext cx="865117" cy="427157"/>
            <a:chOff x="2616200" y="4114800"/>
            <a:chExt cx="927100" cy="457200"/>
          </a:xfrm>
        </p:grpSpPr>
        <p:sp>
          <p:nvSpPr>
            <p:cNvPr id="3241" name="TextBox 3240"/>
            <p:cNvSpPr txBox="1"/>
            <p:nvPr/>
          </p:nvSpPr>
          <p:spPr>
            <a:xfrm>
              <a:off x="2616200" y="4216400"/>
              <a:ext cx="475536" cy="276999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FFFFFF"/>
                  </a:solidFill>
                </a:rPr>
                <a:t>BCF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grpSp>
          <p:nvGrpSpPr>
            <p:cNvPr id="3242" name="Group 3241"/>
            <p:cNvGrpSpPr/>
            <p:nvPr/>
          </p:nvGrpSpPr>
          <p:grpSpPr>
            <a:xfrm>
              <a:off x="2959100" y="4114800"/>
              <a:ext cx="584200" cy="457200"/>
              <a:chOff x="2641600" y="3276600"/>
              <a:chExt cx="584200" cy="457200"/>
            </a:xfrm>
          </p:grpSpPr>
          <p:sp>
            <p:nvSpPr>
              <p:cNvPr id="3243" name="Oval 3242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sp>
          <p:grpSp>
            <p:nvGrpSpPr>
              <p:cNvPr id="3244" name="Group 836"/>
              <p:cNvGrpSpPr/>
              <p:nvPr/>
            </p:nvGrpSpPr>
            <p:grpSpPr>
              <a:xfrm>
                <a:off x="2641600" y="3378202"/>
                <a:ext cx="584200" cy="317500"/>
                <a:chOff x="5065713" y="1118555"/>
                <a:chExt cx="2016123" cy="1389064"/>
              </a:xfrm>
            </p:grpSpPr>
            <p:grpSp>
              <p:nvGrpSpPr>
                <p:cNvPr id="3245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90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29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296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297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98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99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00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24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247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248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289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29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61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29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9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9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9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249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250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251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283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284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3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285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86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87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88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252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277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278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52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279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80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81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82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25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4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255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27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7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7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7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256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5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269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70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71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72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25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26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66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6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26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258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25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260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88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26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6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6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26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3302" name="Group 3301"/>
          <p:cNvGrpSpPr/>
          <p:nvPr/>
        </p:nvGrpSpPr>
        <p:grpSpPr>
          <a:xfrm>
            <a:off x="5812120" y="4115105"/>
            <a:ext cx="865117" cy="427157"/>
            <a:chOff x="2616200" y="4114800"/>
            <a:chExt cx="927100" cy="457200"/>
          </a:xfrm>
        </p:grpSpPr>
        <p:sp>
          <p:nvSpPr>
            <p:cNvPr id="3303" name="TextBox 3302"/>
            <p:cNvSpPr txBox="1"/>
            <p:nvPr/>
          </p:nvSpPr>
          <p:spPr>
            <a:xfrm>
              <a:off x="2616200" y="4216400"/>
              <a:ext cx="475536" cy="276999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FFFFFF"/>
                  </a:solidFill>
                </a:rPr>
                <a:t>BCF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grpSp>
          <p:nvGrpSpPr>
            <p:cNvPr id="3304" name="Group 3241"/>
            <p:cNvGrpSpPr/>
            <p:nvPr/>
          </p:nvGrpSpPr>
          <p:grpSpPr>
            <a:xfrm>
              <a:off x="2959100" y="4114800"/>
              <a:ext cx="584200" cy="457200"/>
              <a:chOff x="2641600" y="3276600"/>
              <a:chExt cx="584200" cy="457200"/>
            </a:xfrm>
          </p:grpSpPr>
          <p:sp>
            <p:nvSpPr>
              <p:cNvPr id="3305" name="Oval 3304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sp>
          <p:grpSp>
            <p:nvGrpSpPr>
              <p:cNvPr id="3306" name="Group 836"/>
              <p:cNvGrpSpPr/>
              <p:nvPr/>
            </p:nvGrpSpPr>
            <p:grpSpPr>
              <a:xfrm>
                <a:off x="2641600" y="3378203"/>
                <a:ext cx="584200" cy="317500"/>
                <a:chOff x="5065713" y="1118555"/>
                <a:chExt cx="2016123" cy="1389064"/>
              </a:xfrm>
            </p:grpSpPr>
            <p:grpSp>
              <p:nvGrpSpPr>
                <p:cNvPr id="3307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8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35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358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359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0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1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2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30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309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31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351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52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9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353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54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55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56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311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31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13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345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346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501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347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48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49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50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31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339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340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50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341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42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43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44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31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17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335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3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3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3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18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3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331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32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33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34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1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327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28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29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30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20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32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322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0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323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24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25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26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3363" name="Group 3362"/>
          <p:cNvGrpSpPr/>
          <p:nvPr/>
        </p:nvGrpSpPr>
        <p:grpSpPr>
          <a:xfrm>
            <a:off x="7447547" y="4091374"/>
            <a:ext cx="865117" cy="427157"/>
            <a:chOff x="2616200" y="4114800"/>
            <a:chExt cx="927100" cy="457200"/>
          </a:xfrm>
        </p:grpSpPr>
        <p:sp>
          <p:nvSpPr>
            <p:cNvPr id="3364" name="TextBox 3363"/>
            <p:cNvSpPr txBox="1"/>
            <p:nvPr/>
          </p:nvSpPr>
          <p:spPr>
            <a:xfrm>
              <a:off x="2616200" y="4216400"/>
              <a:ext cx="475536" cy="276999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FFFFFF"/>
                  </a:solidFill>
                </a:rPr>
                <a:t>BCF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grpSp>
          <p:nvGrpSpPr>
            <p:cNvPr id="3365" name="Group 3241"/>
            <p:cNvGrpSpPr/>
            <p:nvPr/>
          </p:nvGrpSpPr>
          <p:grpSpPr>
            <a:xfrm>
              <a:off x="2959100" y="4114800"/>
              <a:ext cx="584200" cy="457200"/>
              <a:chOff x="2641600" y="3276600"/>
              <a:chExt cx="584200" cy="457200"/>
            </a:xfrm>
          </p:grpSpPr>
          <p:sp>
            <p:nvSpPr>
              <p:cNvPr id="3366" name="Oval 3365"/>
              <p:cNvSpPr/>
              <p:nvPr/>
            </p:nvSpPr>
            <p:spPr>
              <a:xfrm>
                <a:off x="2679700" y="3276600"/>
                <a:ext cx="520700" cy="457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sp>
          <p:grpSp>
            <p:nvGrpSpPr>
              <p:cNvPr id="3367" name="Group 836"/>
              <p:cNvGrpSpPr/>
              <p:nvPr/>
            </p:nvGrpSpPr>
            <p:grpSpPr>
              <a:xfrm>
                <a:off x="2641600" y="3378204"/>
                <a:ext cx="584200" cy="317502"/>
                <a:chOff x="5065713" y="1118555"/>
                <a:chExt cx="2016123" cy="1389064"/>
              </a:xfrm>
            </p:grpSpPr>
            <p:grpSp>
              <p:nvGrpSpPr>
                <p:cNvPr id="3368" name="Group 47"/>
                <p:cNvGrpSpPr>
                  <a:grpSpLocks/>
                </p:cNvGrpSpPr>
                <p:nvPr/>
              </p:nvGrpSpPr>
              <p:grpSpPr bwMode="auto">
                <a:xfrm>
                  <a:off x="6210300" y="1155686"/>
                  <a:ext cx="871536" cy="811343"/>
                  <a:chOff x="4982454" y="1572378"/>
                  <a:chExt cx="1286282" cy="1328403"/>
                </a:xfrm>
              </p:grpSpPr>
              <p:sp>
                <p:nvSpPr>
                  <p:cNvPr id="341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82454" y="2494152"/>
                    <a:ext cx="1286282" cy="40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200" b="1" dirty="0">
                      <a:solidFill>
                        <a:srgbClr val="41414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3419" name="Group 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77268" y="1572378"/>
                    <a:ext cx="733000" cy="914227"/>
                    <a:chOff x="1777190" y="4296943"/>
                    <a:chExt cx="1081685" cy="1388799"/>
                  </a:xfrm>
                </p:grpSpPr>
                <p:sp>
                  <p:nvSpPr>
                    <p:cNvPr id="3420" name="Oval 1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44062" y="4296943"/>
                      <a:ext cx="697284" cy="719267"/>
                    </a:xfrm>
                    <a:prstGeom prst="ellipse">
                      <a:avLst/>
                    </a:pr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21" name="Oval 1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61941" y="4331377"/>
                      <a:ext cx="512533" cy="527973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22" name="Freeform 14"/>
                    <p:cNvSpPr>
                      <a:spLocks/>
                    </p:cNvSpPr>
                    <p:nvPr/>
                  </p:nvSpPr>
                  <p:spPr bwMode="gray">
                    <a:xfrm>
                      <a:off x="1783150" y="4867001"/>
                      <a:ext cx="1075725" cy="81874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solidFill>
                      <a:srgbClr val="000066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23" name="Freeform 15"/>
                    <p:cNvSpPr>
                      <a:spLocks/>
                    </p:cNvSpPr>
                    <p:nvPr/>
                  </p:nvSpPr>
                  <p:spPr bwMode="gray">
                    <a:xfrm>
                      <a:off x="1777190" y="4997082"/>
                      <a:ext cx="902894" cy="688660"/>
                    </a:xfrm>
                    <a:custGeom>
                      <a:avLst/>
                      <a:gdLst>
                        <a:gd name="T0" fmla="*/ 0 w 1406"/>
                        <a:gd name="T1" fmla="*/ 1043 h 1043"/>
                        <a:gd name="T2" fmla="*/ 1406 w 1406"/>
                        <a:gd name="T3" fmla="*/ 1043 h 1043"/>
                        <a:gd name="T4" fmla="*/ 680 w 1406"/>
                        <a:gd name="T5" fmla="*/ 0 h 1043"/>
                        <a:gd name="T6" fmla="*/ 0 w 1406"/>
                        <a:gd name="T7" fmla="*/ 1043 h 104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406"/>
                        <a:gd name="T13" fmla="*/ 0 h 1043"/>
                        <a:gd name="T14" fmla="*/ 1406 w 1406"/>
                        <a:gd name="T15" fmla="*/ 1043 h 104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406" h="1043">
                          <a:moveTo>
                            <a:pt x="0" y="1043"/>
                          </a:moveTo>
                          <a:cubicBezTo>
                            <a:pt x="0" y="1043"/>
                            <a:pt x="703" y="1043"/>
                            <a:pt x="1406" y="1043"/>
                          </a:cubicBezTo>
                          <a:cubicBezTo>
                            <a:pt x="1396" y="570"/>
                            <a:pt x="1096" y="0"/>
                            <a:pt x="680" y="0"/>
                          </a:cubicBezTo>
                          <a:cubicBezTo>
                            <a:pt x="264" y="0"/>
                            <a:pt x="4" y="486"/>
                            <a:pt x="0" y="104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20000"/>
                        </a:spcBef>
                        <a:spcAft>
                          <a:spcPct val="20000"/>
                        </a:spcAft>
                        <a:buFontTx/>
                        <a:buChar char="•"/>
                        <a:defRPr/>
                      </a:pPr>
                      <a:endParaRPr lang="en-US" b="1" dirty="0">
                        <a:solidFill>
                          <a:srgbClr val="414141"/>
                        </a:solidFill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336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24588" y="2107565"/>
                  <a:ext cx="822325" cy="3381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sz="1600" b="1" u="sng" dirty="0">
                    <a:solidFill>
                      <a:srgbClr val="5A007D"/>
                    </a:solidFill>
                    <a:latin typeface="Arial" charset="0"/>
                  </a:endParaRPr>
                </a:p>
              </p:txBody>
            </p:sp>
            <p:grpSp>
              <p:nvGrpSpPr>
                <p:cNvPr id="3370" name="Group 477"/>
                <p:cNvGrpSpPr/>
                <p:nvPr/>
              </p:nvGrpSpPr>
              <p:grpSpPr>
                <a:xfrm>
                  <a:off x="5065713" y="1118555"/>
                  <a:ext cx="1935162" cy="1389064"/>
                  <a:chOff x="5065713" y="1118555"/>
                  <a:chExt cx="1935162" cy="1389064"/>
                </a:xfrm>
              </p:grpSpPr>
              <p:grpSp>
                <p:nvGrpSpPr>
                  <p:cNvPr id="337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6178550" y="1423355"/>
                    <a:ext cx="822325" cy="893764"/>
                    <a:chOff x="5001289" y="1571645"/>
                    <a:chExt cx="1285223" cy="1514352"/>
                  </a:xfrm>
                </p:grpSpPr>
                <p:sp>
                  <p:nvSpPr>
                    <p:cNvPr id="3412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01289" y="2513070"/>
                      <a:ext cx="1285223" cy="572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413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279157" y="1571645"/>
                      <a:ext cx="729451" cy="914532"/>
                      <a:chOff x="1780001" y="4295827"/>
                      <a:chExt cx="1076447" cy="1389261"/>
                    </a:xfrm>
                  </p:grpSpPr>
                  <p:sp>
                    <p:nvSpPr>
                      <p:cNvPr id="3414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4765" y="4295827"/>
                        <a:ext cx="695663" cy="71914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15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3071" y="4332603"/>
                        <a:ext cx="512593" cy="527100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416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664" y="4863791"/>
                        <a:ext cx="1072784" cy="821297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17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0001" y="4994545"/>
                        <a:ext cx="900700" cy="690543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372" name="Group 474"/>
                  <p:cNvGrpSpPr/>
                  <p:nvPr/>
                </p:nvGrpSpPr>
                <p:grpSpPr>
                  <a:xfrm>
                    <a:off x="5065713" y="1118555"/>
                    <a:ext cx="1851025" cy="1389064"/>
                    <a:chOff x="5065713" y="1118555"/>
                    <a:chExt cx="1851025" cy="1389064"/>
                  </a:xfrm>
                </p:grpSpPr>
                <p:sp>
                  <p:nvSpPr>
                    <p:cNvPr id="337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65713" y="1878965"/>
                      <a:ext cx="822325" cy="3381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74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54650" y="1118555"/>
                      <a:ext cx="822325" cy="893764"/>
                      <a:chOff x="5000631" y="1571616"/>
                      <a:chExt cx="1285223" cy="1514352"/>
                    </a:xfrm>
                  </p:grpSpPr>
                  <p:sp>
                    <p:nvSpPr>
                      <p:cNvPr id="3406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631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407" name="Group 81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9" y="1571616"/>
                        <a:ext cx="729451" cy="914531"/>
                        <a:chOff x="1779030" y="4295784"/>
                        <a:chExt cx="1076447" cy="1389260"/>
                      </a:xfrm>
                    </p:grpSpPr>
                    <p:sp>
                      <p:nvSpPr>
                        <p:cNvPr id="3408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94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409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100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410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93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411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9030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375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857875" y="1118555"/>
                      <a:ext cx="822325" cy="893764"/>
                      <a:chOff x="5000379" y="1571616"/>
                      <a:chExt cx="1285223" cy="1514352"/>
                    </a:xfrm>
                  </p:grpSpPr>
                  <p:sp>
                    <p:nvSpPr>
                      <p:cNvPr id="3400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379" y="2513041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401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248" y="1571616"/>
                        <a:ext cx="729451" cy="914531"/>
                        <a:chOff x="1778659" y="4295784"/>
                        <a:chExt cx="1076447" cy="1389260"/>
                      </a:xfrm>
                    </p:grpSpPr>
                    <p:sp>
                      <p:nvSpPr>
                        <p:cNvPr id="3402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423" y="4295784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403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1728" y="4332559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404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322" y="4863747"/>
                          <a:ext cx="1072784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405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659" y="4994501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3376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87950" y="2053590"/>
                      <a:ext cx="822325" cy="27781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7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4413" y="2131377"/>
                      <a:ext cx="822325" cy="3381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b="1" u="sng" dirty="0">
                        <a:solidFill>
                          <a:srgbClr val="5A007D"/>
                        </a:solidFill>
                        <a:latin typeface="Arial" charset="0"/>
                      </a:endParaRPr>
                    </a:p>
                  </p:txBody>
                </p:sp>
                <p:grpSp>
                  <p:nvGrpSpPr>
                    <p:cNvPr id="3378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78550" y="1575752"/>
                      <a:ext cx="468313" cy="539750"/>
                      <a:chOff x="1778966" y="4296409"/>
                      <a:chExt cx="1080111" cy="1389255"/>
                    </a:xfrm>
                  </p:grpSpPr>
                  <p:sp>
                    <p:nvSpPr>
                      <p:cNvPr id="3396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730" y="4296409"/>
                        <a:ext cx="699324" cy="719144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97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628" y="4864370"/>
                        <a:ext cx="1076449" cy="821294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98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966" y="4995124"/>
                        <a:ext cx="900702" cy="690540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9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035" y="4333185"/>
                        <a:ext cx="512595" cy="527098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79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326051" y="1304290"/>
                      <a:ext cx="468312" cy="538162"/>
                      <a:chOff x="1778738" y="4297783"/>
                      <a:chExt cx="1080109" cy="1385168"/>
                    </a:xfrm>
                  </p:grpSpPr>
                  <p:sp>
                    <p:nvSpPr>
                      <p:cNvPr id="3392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3499" y="4297783"/>
                        <a:ext cx="699327" cy="715056"/>
                      </a:xfrm>
                      <a:prstGeom prst="ellipse">
                        <a:avLst/>
                      </a:pr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93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1807" y="4334557"/>
                        <a:ext cx="512595" cy="523014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94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2398" y="4865742"/>
                        <a:ext cx="1076449" cy="817209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414141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95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8738" y="4996496"/>
                        <a:ext cx="900702" cy="686455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u="sng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80" name="Group 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440364" y="1479684"/>
                      <a:ext cx="541336" cy="594103"/>
                      <a:chOff x="1777860" y="4295781"/>
                      <a:chExt cx="1080889" cy="1390477"/>
                    </a:xfrm>
                  </p:grpSpPr>
                  <p:sp>
                    <p:nvSpPr>
                      <p:cNvPr id="3388" name="Oval 12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42646" y="4295781"/>
                        <a:ext cx="698249" cy="718237"/>
                      </a:xfrm>
                      <a:prstGeom prst="ellipse">
                        <a:avLst/>
                      </a:pr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89" name="Oval 13"/>
                      <p:cNvSpPr>
                        <a:spLocks noChangeArrowheads="1"/>
                      </p:cNvSpPr>
                      <p:nvPr/>
                    </p:nvSpPr>
                    <p:spPr bwMode="gray">
                      <a:xfrm>
                        <a:off x="1962198" y="4331162"/>
                        <a:ext cx="513911" cy="527179"/>
                      </a:xfrm>
                      <a:prstGeom prst="ellipse">
                        <a:avLst/>
                      </a:pr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90" name="Freeform 14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83446" y="4865417"/>
                        <a:ext cx="1075303" cy="820841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ln>
                        <a:headEnd/>
                        <a:tailEnd/>
                      </a:ln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3391" name="Freeform 15"/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777860" y="4996326"/>
                        <a:ext cx="902137" cy="689932"/>
                      </a:xfrm>
                      <a:custGeom>
                        <a:avLst/>
                        <a:gdLst>
                          <a:gd name="T0" fmla="*/ 0 w 1406"/>
                          <a:gd name="T1" fmla="*/ 1043 h 1043"/>
                          <a:gd name="T2" fmla="*/ 1406 w 1406"/>
                          <a:gd name="T3" fmla="*/ 1043 h 1043"/>
                          <a:gd name="T4" fmla="*/ 680 w 1406"/>
                          <a:gd name="T5" fmla="*/ 0 h 1043"/>
                          <a:gd name="T6" fmla="*/ 0 w 1406"/>
                          <a:gd name="T7" fmla="*/ 1043 h 1043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406"/>
                          <a:gd name="T13" fmla="*/ 0 h 1043"/>
                          <a:gd name="T14" fmla="*/ 1406 w 1406"/>
                          <a:gd name="T15" fmla="*/ 1043 h 1043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406" h="1043">
                            <a:moveTo>
                              <a:pt x="0" y="1043"/>
                            </a:moveTo>
                            <a:cubicBezTo>
                              <a:pt x="0" y="1043"/>
                              <a:pt x="703" y="1043"/>
                              <a:pt x="1406" y="1043"/>
                            </a:cubicBezTo>
                            <a:cubicBezTo>
                              <a:pt x="1396" y="570"/>
                              <a:pt x="1096" y="0"/>
                              <a:pt x="680" y="0"/>
                            </a:cubicBezTo>
                            <a:cubicBezTo>
                              <a:pt x="264" y="0"/>
                              <a:pt x="4" y="486"/>
                              <a:pt x="0" y="1043"/>
                            </a:cubicBezTo>
                            <a:close/>
                          </a:path>
                        </a:pathLst>
                      </a:custGeom>
                      <a:solidFill>
                        <a:srgbClr val="3200FF"/>
                      </a:solidFill>
                      <a:ln>
                        <a:headEnd/>
                        <a:tailE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FontTx/>
                          <a:buChar char="•"/>
                          <a:defRPr/>
                        </a:pPr>
                        <a:endParaRPr lang="en-US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381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34038" y="1613855"/>
                      <a:ext cx="822325" cy="893764"/>
                      <a:chOff x="5000590" y="1572741"/>
                      <a:chExt cx="1285223" cy="1514352"/>
                    </a:xfrm>
                  </p:grpSpPr>
                  <p:sp>
                    <p:nvSpPr>
                      <p:cNvPr id="3382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00590" y="2514166"/>
                        <a:ext cx="1285223" cy="5729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600" b="1" u="sng" dirty="0">
                          <a:solidFill>
                            <a:srgbClr val="5A007D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3383" name="Group 4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5278492" y="1572741"/>
                        <a:ext cx="729450" cy="914531"/>
                        <a:chOff x="1778971" y="4297493"/>
                        <a:chExt cx="1076446" cy="1389260"/>
                      </a:xfrm>
                    </p:grpSpPr>
                    <p:sp>
                      <p:nvSpPr>
                        <p:cNvPr id="3384" name="Oval 12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43732" y="4297493"/>
                          <a:ext cx="695663" cy="719146"/>
                        </a:xfrm>
                        <a:prstGeom prst="ellipse">
                          <a:avLst/>
                        </a:pr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85" name="Oval 13"/>
                        <p:cNvSpPr>
                          <a:spLocks noChangeArrowheads="1"/>
                        </p:cNvSpPr>
                        <p:nvPr/>
                      </p:nvSpPr>
                      <p:spPr bwMode="gray">
                        <a:xfrm>
                          <a:off x="1962040" y="4334268"/>
                          <a:ext cx="512593" cy="527100"/>
                        </a:xfrm>
                        <a:prstGeom prst="ellipse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86" name="Freeform 14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82631" y="4865456"/>
                          <a:ext cx="1072786" cy="821297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414141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3387" name="Freeform 15"/>
                        <p:cNvSpPr>
                          <a:spLocks/>
                        </p:cNvSpPr>
                        <p:nvPr/>
                      </p:nvSpPr>
                      <p:spPr bwMode="gray">
                        <a:xfrm>
                          <a:off x="1778971" y="4996210"/>
                          <a:ext cx="900700" cy="690543"/>
                        </a:xfrm>
                        <a:custGeom>
                          <a:avLst/>
                          <a:gdLst>
                            <a:gd name="T0" fmla="*/ 0 w 1406"/>
                            <a:gd name="T1" fmla="*/ 1043 h 1043"/>
                            <a:gd name="T2" fmla="*/ 1406 w 1406"/>
                            <a:gd name="T3" fmla="*/ 1043 h 1043"/>
                            <a:gd name="T4" fmla="*/ 680 w 1406"/>
                            <a:gd name="T5" fmla="*/ 0 h 1043"/>
                            <a:gd name="T6" fmla="*/ 0 w 1406"/>
                            <a:gd name="T7" fmla="*/ 1043 h 1043"/>
                            <a:gd name="T8" fmla="*/ 0 60000 65536"/>
                            <a:gd name="T9" fmla="*/ 0 60000 65536"/>
                            <a:gd name="T10" fmla="*/ 0 60000 65536"/>
                            <a:gd name="T11" fmla="*/ 0 60000 65536"/>
                            <a:gd name="T12" fmla="*/ 0 w 1406"/>
                            <a:gd name="T13" fmla="*/ 0 h 1043"/>
                            <a:gd name="T14" fmla="*/ 1406 w 1406"/>
                            <a:gd name="T15" fmla="*/ 1043 h 1043"/>
                          </a:gdLst>
                          <a:ahLst/>
                          <a:cxnLst>
                            <a:cxn ang="T8">
                              <a:pos x="T0" y="T1"/>
                            </a:cxn>
                            <a:cxn ang="T9">
                              <a:pos x="T2" y="T3"/>
                            </a:cxn>
                            <a:cxn ang="T10">
                              <a:pos x="T4" y="T5"/>
                            </a:cxn>
                            <a:cxn ang="T11">
                              <a:pos x="T6" y="T7"/>
                            </a:cxn>
                          </a:cxnLst>
                          <a:rect l="T12" t="T13" r="T14" b="T15"/>
                          <a:pathLst>
                            <a:path w="1406" h="1043">
                              <a:moveTo>
                                <a:pt x="0" y="1043"/>
                              </a:moveTo>
                              <a:cubicBezTo>
                                <a:pt x="0" y="1043"/>
                                <a:pt x="703" y="1043"/>
                                <a:pt x="1406" y="1043"/>
                              </a:cubicBezTo>
                              <a:cubicBezTo>
                                <a:pt x="1396" y="570"/>
                                <a:pt x="1096" y="0"/>
                                <a:pt x="680" y="0"/>
                              </a:cubicBezTo>
                              <a:cubicBezTo>
                                <a:pt x="264" y="0"/>
                                <a:pt x="4" y="486"/>
                                <a:pt x="0" y="1043"/>
                              </a:cubicBezTo>
                              <a:close/>
                            </a:path>
                          </a:pathLst>
                        </a:cu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20000"/>
                            </a:spcBef>
                            <a:spcAft>
                              <a:spcPct val="20000"/>
                            </a:spcAft>
                            <a:buFontTx/>
                            <a:buChar char="•"/>
                            <a:defRPr/>
                          </a:pPr>
                          <a:endParaRPr lang="en-US" b="1" u="sng" dirty="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3431" name="Group 3430"/>
          <p:cNvGrpSpPr/>
          <p:nvPr/>
        </p:nvGrpSpPr>
        <p:grpSpPr>
          <a:xfrm>
            <a:off x="3886345" y="662251"/>
            <a:ext cx="3852026" cy="2125422"/>
            <a:chOff x="3549650" y="190500"/>
            <a:chExt cx="4128010" cy="2274908"/>
          </a:xfrm>
        </p:grpSpPr>
        <p:sp>
          <p:nvSpPr>
            <p:cNvPr id="777" name="Text Box 21"/>
            <p:cNvSpPr txBox="1">
              <a:spLocks noChangeArrowheads="1"/>
            </p:cNvSpPr>
            <p:nvPr/>
          </p:nvSpPr>
          <p:spPr bwMode="auto">
            <a:xfrm>
              <a:off x="3549650" y="1560485"/>
              <a:ext cx="1383060" cy="362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600" b="1" u="sng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1" name="Text Box 21"/>
            <p:cNvSpPr txBox="1">
              <a:spLocks noChangeArrowheads="1"/>
            </p:cNvSpPr>
            <p:nvPr/>
          </p:nvSpPr>
          <p:spPr bwMode="auto">
            <a:xfrm>
              <a:off x="5279813" y="1943574"/>
              <a:ext cx="1383060" cy="362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600" b="1" u="sng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7" name="Text Box 21"/>
            <p:cNvSpPr txBox="1">
              <a:spLocks noChangeArrowheads="1"/>
            </p:cNvSpPr>
            <p:nvPr/>
          </p:nvSpPr>
          <p:spPr bwMode="auto">
            <a:xfrm>
              <a:off x="4505511" y="2001402"/>
              <a:ext cx="1383060" cy="362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600" b="1" u="sng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8" name="Group 2577"/>
            <p:cNvGrpSpPr/>
            <p:nvPr/>
          </p:nvGrpSpPr>
          <p:grpSpPr>
            <a:xfrm>
              <a:off x="4241228" y="457200"/>
              <a:ext cx="3049143" cy="1715595"/>
              <a:chOff x="3755239" y="406400"/>
              <a:chExt cx="3049143" cy="1715595"/>
            </a:xfrm>
          </p:grpSpPr>
          <p:grpSp>
            <p:nvGrpSpPr>
              <p:cNvPr id="806" name="Group 42"/>
              <p:cNvGrpSpPr>
                <a:grpSpLocks noChangeAspect="1"/>
              </p:cNvGrpSpPr>
              <p:nvPr/>
            </p:nvGrpSpPr>
            <p:grpSpPr bwMode="auto">
              <a:xfrm>
                <a:off x="5181013" y="406400"/>
                <a:ext cx="784981" cy="819189"/>
                <a:chOff x="1778659" y="4295784"/>
                <a:chExt cx="1076447" cy="1389260"/>
              </a:xfrm>
            </p:grpSpPr>
            <p:sp>
              <p:nvSpPr>
                <p:cNvPr id="809" name="Freeform 14"/>
                <p:cNvSpPr>
                  <a:spLocks/>
                </p:cNvSpPr>
                <p:nvPr/>
              </p:nvSpPr>
              <p:spPr bwMode="gray">
                <a:xfrm>
                  <a:off x="1782322" y="4863747"/>
                  <a:ext cx="1072784" cy="821297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807" name="Oval 12"/>
                <p:cNvSpPr>
                  <a:spLocks noChangeArrowheads="1"/>
                </p:cNvSpPr>
                <p:nvPr/>
              </p:nvSpPr>
              <p:spPr bwMode="gray">
                <a:xfrm>
                  <a:off x="1943423" y="4295784"/>
                  <a:ext cx="695663" cy="71914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808" name="Oval 13"/>
                <p:cNvSpPr>
                  <a:spLocks noChangeArrowheads="1"/>
                </p:cNvSpPr>
                <p:nvPr/>
              </p:nvSpPr>
              <p:spPr bwMode="gray">
                <a:xfrm>
                  <a:off x="1961728" y="4332559"/>
                  <a:ext cx="512593" cy="527100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0" name="Freeform 15"/>
                <p:cNvSpPr>
                  <a:spLocks/>
                </p:cNvSpPr>
                <p:nvPr/>
              </p:nvSpPr>
              <p:spPr bwMode="gray">
                <a:xfrm>
                  <a:off x="1778659" y="4994501"/>
                  <a:ext cx="900700" cy="690543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25" name="Oval 12"/>
              <p:cNvSpPr>
                <a:spLocks noChangeArrowheads="1"/>
              </p:cNvSpPr>
              <p:nvPr/>
            </p:nvSpPr>
            <p:spPr bwMode="gray">
              <a:xfrm>
                <a:off x="5939552" y="462769"/>
                <a:ext cx="538468" cy="438903"/>
              </a:xfrm>
              <a:prstGeom prst="ellipse">
                <a:avLst/>
              </a:prstGeom>
              <a:solidFill>
                <a:srgbClr val="00006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6" name="Oval 13"/>
              <p:cNvSpPr>
                <a:spLocks noChangeArrowheads="1"/>
              </p:cNvSpPr>
              <p:nvPr/>
            </p:nvSpPr>
            <p:spPr bwMode="gray">
              <a:xfrm>
                <a:off x="5953359" y="483781"/>
                <a:ext cx="395797" cy="32217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7" name="Freeform 14"/>
              <p:cNvSpPr>
                <a:spLocks/>
              </p:cNvSpPr>
              <p:nvPr/>
            </p:nvSpPr>
            <p:spPr bwMode="gray">
              <a:xfrm>
                <a:off x="5815290" y="810624"/>
                <a:ext cx="830714" cy="499603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00006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8" name="Freeform 15"/>
              <p:cNvSpPr>
                <a:spLocks/>
              </p:cNvSpPr>
              <p:nvPr/>
            </p:nvSpPr>
            <p:spPr bwMode="gray">
              <a:xfrm>
                <a:off x="5810687" y="890000"/>
                <a:ext cx="697248" cy="420227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17" name="Text Box 21"/>
              <p:cNvSpPr txBox="1">
                <a:spLocks noChangeArrowheads="1"/>
              </p:cNvSpPr>
              <p:nvPr/>
            </p:nvSpPr>
            <p:spPr bwMode="auto">
              <a:xfrm>
                <a:off x="5421321" y="1712278"/>
                <a:ext cx="1383061" cy="362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19" name="Oval 12"/>
              <p:cNvSpPr>
                <a:spLocks noChangeArrowheads="1"/>
              </p:cNvSpPr>
              <p:nvPr/>
            </p:nvSpPr>
            <p:spPr bwMode="gray">
              <a:xfrm>
                <a:off x="5840504" y="868999"/>
                <a:ext cx="507301" cy="424051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1" name="Freeform 14"/>
              <p:cNvSpPr>
                <a:spLocks/>
              </p:cNvSpPr>
              <p:nvPr/>
            </p:nvSpPr>
            <p:spPr bwMode="gray">
              <a:xfrm>
                <a:off x="5723024" y="1203904"/>
                <a:ext cx="782310" cy="484285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22" name="Freeform 15"/>
              <p:cNvSpPr>
                <a:spLocks/>
              </p:cNvSpPr>
              <p:nvPr/>
            </p:nvSpPr>
            <p:spPr bwMode="gray">
              <a:xfrm>
                <a:off x="5720353" y="1281004"/>
                <a:ext cx="656820" cy="407185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0" name="Oval 13"/>
              <p:cNvSpPr>
                <a:spLocks noChangeArrowheads="1"/>
              </p:cNvSpPr>
              <p:nvPr/>
            </p:nvSpPr>
            <p:spPr bwMode="gray">
              <a:xfrm>
                <a:off x="5853854" y="890684"/>
                <a:ext cx="373800" cy="310809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1" name="Text Box 21"/>
              <p:cNvSpPr txBox="1">
                <a:spLocks noChangeArrowheads="1"/>
              </p:cNvSpPr>
              <p:nvPr/>
            </p:nvSpPr>
            <p:spPr bwMode="auto">
              <a:xfrm>
                <a:off x="4203800" y="1249679"/>
                <a:ext cx="1383061" cy="362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grpSp>
            <p:nvGrpSpPr>
              <p:cNvPr id="812" name="Group 811"/>
              <p:cNvGrpSpPr>
                <a:grpSpLocks noChangeAspect="1"/>
              </p:cNvGrpSpPr>
              <p:nvPr/>
            </p:nvGrpSpPr>
            <p:grpSpPr bwMode="auto">
              <a:xfrm>
                <a:off x="4502832" y="406400"/>
                <a:ext cx="784981" cy="819189"/>
                <a:chOff x="1779030" y="4295784"/>
                <a:chExt cx="1076447" cy="1389260"/>
              </a:xfrm>
            </p:grpSpPr>
            <p:sp>
              <p:nvSpPr>
                <p:cNvPr id="813" name="Oval 12"/>
                <p:cNvSpPr>
                  <a:spLocks noChangeArrowheads="1"/>
                </p:cNvSpPr>
                <p:nvPr/>
              </p:nvSpPr>
              <p:spPr bwMode="gray">
                <a:xfrm>
                  <a:off x="1943794" y="4295784"/>
                  <a:ext cx="695663" cy="71914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814" name="Oval 13"/>
                <p:cNvSpPr>
                  <a:spLocks noChangeArrowheads="1"/>
                </p:cNvSpPr>
                <p:nvPr/>
              </p:nvSpPr>
              <p:spPr bwMode="gray">
                <a:xfrm>
                  <a:off x="1962100" y="4332559"/>
                  <a:ext cx="512593" cy="527100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5" name="Freeform 14"/>
                <p:cNvSpPr>
                  <a:spLocks/>
                </p:cNvSpPr>
                <p:nvPr/>
              </p:nvSpPr>
              <p:spPr bwMode="gray">
                <a:xfrm>
                  <a:off x="1782693" y="4863747"/>
                  <a:ext cx="1072784" cy="821297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816" name="Freeform 15"/>
                <p:cNvSpPr>
                  <a:spLocks/>
                </p:cNvSpPr>
                <p:nvPr/>
              </p:nvSpPr>
              <p:spPr bwMode="gray">
                <a:xfrm>
                  <a:off x="1779030" y="4994501"/>
                  <a:ext cx="900700" cy="690543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05" name="Text Box 21"/>
              <p:cNvSpPr txBox="1">
                <a:spLocks noChangeArrowheads="1"/>
              </p:cNvSpPr>
              <p:nvPr/>
            </p:nvSpPr>
            <p:spPr bwMode="auto">
              <a:xfrm>
                <a:off x="4881980" y="1249679"/>
                <a:ext cx="1383061" cy="362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600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80" name="Text Box 21"/>
              <p:cNvSpPr txBox="1">
                <a:spLocks noChangeArrowheads="1"/>
              </p:cNvSpPr>
              <p:nvPr/>
            </p:nvSpPr>
            <p:spPr bwMode="auto">
              <a:xfrm>
                <a:off x="3755239" y="1825514"/>
                <a:ext cx="1383061" cy="2964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sz="1200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01" name="Oval 12"/>
              <p:cNvSpPr>
                <a:spLocks noChangeArrowheads="1"/>
              </p:cNvSpPr>
              <p:nvPr/>
            </p:nvSpPr>
            <p:spPr bwMode="gray">
              <a:xfrm>
                <a:off x="5541472" y="1100294"/>
                <a:ext cx="509970" cy="42404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02" name="Freeform 14"/>
              <p:cNvSpPr>
                <a:spLocks/>
              </p:cNvSpPr>
              <p:nvPr/>
            </p:nvSpPr>
            <p:spPr bwMode="gray">
              <a:xfrm>
                <a:off x="5423991" y="1435197"/>
                <a:ext cx="784982" cy="484282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03" name="Freeform 15"/>
              <p:cNvSpPr>
                <a:spLocks/>
              </p:cNvSpPr>
              <p:nvPr/>
            </p:nvSpPr>
            <p:spPr bwMode="gray">
              <a:xfrm>
                <a:off x="5421321" y="1512297"/>
                <a:ext cx="656821" cy="407182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4" name="Oval 13"/>
              <p:cNvSpPr>
                <a:spLocks noChangeArrowheads="1"/>
              </p:cNvSpPr>
              <p:nvPr/>
            </p:nvSpPr>
            <p:spPr bwMode="gray">
              <a:xfrm>
                <a:off x="5554821" y="1121979"/>
                <a:ext cx="373801" cy="310807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7" name="Oval 12"/>
              <p:cNvSpPr>
                <a:spLocks noChangeArrowheads="1"/>
              </p:cNvSpPr>
              <p:nvPr/>
            </p:nvSpPr>
            <p:spPr bwMode="gray">
              <a:xfrm>
                <a:off x="4107676" y="688292"/>
                <a:ext cx="509972" cy="4216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" name="Oval 13"/>
              <p:cNvSpPr>
                <a:spLocks noChangeArrowheads="1"/>
              </p:cNvSpPr>
              <p:nvPr/>
            </p:nvSpPr>
            <p:spPr bwMode="gray">
              <a:xfrm>
                <a:off x="4121027" y="709976"/>
                <a:ext cx="373801" cy="308399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9" name="Freeform 14"/>
              <p:cNvSpPr>
                <a:spLocks/>
              </p:cNvSpPr>
              <p:nvPr/>
            </p:nvSpPr>
            <p:spPr bwMode="gray">
              <a:xfrm>
                <a:off x="3990196" y="1023193"/>
                <a:ext cx="784981" cy="481874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800" name="Freeform 15"/>
              <p:cNvSpPr>
                <a:spLocks/>
              </p:cNvSpPr>
              <p:nvPr/>
            </p:nvSpPr>
            <p:spPr bwMode="gray">
              <a:xfrm>
                <a:off x="3987527" y="1100294"/>
                <a:ext cx="656821" cy="404773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3" name="Oval 12"/>
              <p:cNvSpPr>
                <a:spLocks noChangeArrowheads="1"/>
              </p:cNvSpPr>
              <p:nvPr/>
            </p:nvSpPr>
            <p:spPr bwMode="gray">
              <a:xfrm>
                <a:off x="4318577" y="954490"/>
                <a:ext cx="588158" cy="46575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Oval 13"/>
              <p:cNvSpPr>
                <a:spLocks noChangeArrowheads="1"/>
              </p:cNvSpPr>
              <p:nvPr/>
            </p:nvSpPr>
            <p:spPr bwMode="gray">
              <a:xfrm>
                <a:off x="4335046" y="977433"/>
                <a:ext cx="432884" cy="341858"/>
              </a:xfrm>
              <a:prstGeom prst="ellipse">
                <a:avLst/>
              </a:prstGeom>
              <a:solidFill>
                <a:srgbClr val="3200FF"/>
              </a:solidFill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5" name="Freeform 14"/>
              <p:cNvSpPr>
                <a:spLocks/>
              </p:cNvSpPr>
              <p:nvPr/>
            </p:nvSpPr>
            <p:spPr bwMode="gray">
              <a:xfrm>
                <a:off x="4184477" y="1323880"/>
                <a:ext cx="905763" cy="532288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6" name="Freeform 15"/>
              <p:cNvSpPr>
                <a:spLocks/>
              </p:cNvSpPr>
              <p:nvPr/>
            </p:nvSpPr>
            <p:spPr bwMode="gray">
              <a:xfrm>
                <a:off x="4179772" y="1408770"/>
                <a:ext cx="759899" cy="447398"/>
              </a:xfrm>
              <a:custGeom>
                <a:avLst/>
                <a:gdLst>
                  <a:gd name="T0" fmla="*/ 0 w 1406"/>
                  <a:gd name="T1" fmla="*/ 1043 h 1043"/>
                  <a:gd name="T2" fmla="*/ 1406 w 1406"/>
                  <a:gd name="T3" fmla="*/ 1043 h 1043"/>
                  <a:gd name="T4" fmla="*/ 680 w 1406"/>
                  <a:gd name="T5" fmla="*/ 0 h 1043"/>
                  <a:gd name="T6" fmla="*/ 0 w 1406"/>
                  <a:gd name="T7" fmla="*/ 1043 h 10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6"/>
                  <a:gd name="T13" fmla="*/ 0 h 1043"/>
                  <a:gd name="T14" fmla="*/ 1406 w 1406"/>
                  <a:gd name="T15" fmla="*/ 1043 h 10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6" h="1043">
                    <a:moveTo>
                      <a:pt x="0" y="1043"/>
                    </a:moveTo>
                    <a:cubicBezTo>
                      <a:pt x="0" y="1043"/>
                      <a:pt x="703" y="1043"/>
                      <a:pt x="1406" y="1043"/>
                    </a:cubicBezTo>
                    <a:cubicBezTo>
                      <a:pt x="1396" y="570"/>
                      <a:pt x="1096" y="0"/>
                      <a:pt x="680" y="0"/>
                    </a:cubicBezTo>
                    <a:cubicBezTo>
                      <a:pt x="264" y="0"/>
                      <a:pt x="4" y="486"/>
                      <a:pt x="0" y="1043"/>
                    </a:cubicBezTo>
                    <a:close/>
                  </a:path>
                </a:pathLst>
              </a:custGeom>
              <a:solidFill>
                <a:srgbClr val="3200FF"/>
              </a:solidFill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20000"/>
                  </a:spcAft>
                  <a:buFontTx/>
                  <a:buChar char="•"/>
                  <a:defRPr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88" name="Group 42"/>
              <p:cNvGrpSpPr>
                <a:grpSpLocks noChangeAspect="1"/>
              </p:cNvGrpSpPr>
              <p:nvPr/>
            </p:nvGrpSpPr>
            <p:grpSpPr bwMode="auto">
              <a:xfrm>
                <a:off x="4804558" y="1158123"/>
                <a:ext cx="784980" cy="819189"/>
                <a:chOff x="1778971" y="4297493"/>
                <a:chExt cx="1076446" cy="1389260"/>
              </a:xfrm>
            </p:grpSpPr>
            <p:sp>
              <p:nvSpPr>
                <p:cNvPr id="789" name="Oval 12"/>
                <p:cNvSpPr>
                  <a:spLocks noChangeArrowheads="1"/>
                </p:cNvSpPr>
                <p:nvPr/>
              </p:nvSpPr>
              <p:spPr bwMode="gray">
                <a:xfrm>
                  <a:off x="1943732" y="4297493"/>
                  <a:ext cx="695663" cy="71914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790" name="Oval 13"/>
                <p:cNvSpPr>
                  <a:spLocks noChangeArrowheads="1"/>
                </p:cNvSpPr>
                <p:nvPr/>
              </p:nvSpPr>
              <p:spPr bwMode="gray">
                <a:xfrm>
                  <a:off x="1962040" y="4334268"/>
                  <a:ext cx="512593" cy="527100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1" name="Freeform 14"/>
                <p:cNvSpPr>
                  <a:spLocks/>
                </p:cNvSpPr>
                <p:nvPr/>
              </p:nvSpPr>
              <p:spPr bwMode="gray">
                <a:xfrm>
                  <a:off x="1782631" y="4865456"/>
                  <a:ext cx="1072786" cy="821297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  <p:sp>
              <p:nvSpPr>
                <p:cNvPr id="792" name="Freeform 15"/>
                <p:cNvSpPr>
                  <a:spLocks/>
                </p:cNvSpPr>
                <p:nvPr/>
              </p:nvSpPr>
              <p:spPr bwMode="gray">
                <a:xfrm>
                  <a:off x="1778971" y="4996210"/>
                  <a:ext cx="900700" cy="690543"/>
                </a:xfrm>
                <a:custGeom>
                  <a:avLst/>
                  <a:gdLst>
                    <a:gd name="T0" fmla="*/ 0 w 1406"/>
                    <a:gd name="T1" fmla="*/ 1043 h 1043"/>
                    <a:gd name="T2" fmla="*/ 1406 w 1406"/>
                    <a:gd name="T3" fmla="*/ 1043 h 1043"/>
                    <a:gd name="T4" fmla="*/ 680 w 1406"/>
                    <a:gd name="T5" fmla="*/ 0 h 1043"/>
                    <a:gd name="T6" fmla="*/ 0 w 1406"/>
                    <a:gd name="T7" fmla="*/ 1043 h 10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06"/>
                    <a:gd name="T13" fmla="*/ 0 h 1043"/>
                    <a:gd name="T14" fmla="*/ 1406 w 1406"/>
                    <a:gd name="T15" fmla="*/ 1043 h 10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06" h="1043">
                      <a:moveTo>
                        <a:pt x="0" y="1043"/>
                      </a:moveTo>
                      <a:cubicBezTo>
                        <a:pt x="0" y="1043"/>
                        <a:pt x="703" y="1043"/>
                        <a:pt x="1406" y="1043"/>
                      </a:cubicBezTo>
                      <a:cubicBezTo>
                        <a:pt x="1396" y="570"/>
                        <a:pt x="1096" y="0"/>
                        <a:pt x="680" y="0"/>
                      </a:cubicBezTo>
                      <a:cubicBezTo>
                        <a:pt x="264" y="0"/>
                        <a:pt x="4" y="486"/>
                        <a:pt x="0" y="1043"/>
                      </a:cubicBez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fontAlgn="base">
                    <a:spcBef>
                      <a:spcPct val="20000"/>
                    </a:spcBef>
                    <a:spcAft>
                      <a:spcPct val="20000"/>
                    </a:spcAft>
                    <a:buFontTx/>
                    <a:buChar char="•"/>
                    <a:defRPr/>
                  </a:pPr>
                  <a:endParaRPr lang="en-US" b="1" u="sng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580" name="TextBox 2579"/>
            <p:cNvSpPr txBox="1"/>
            <p:nvPr/>
          </p:nvSpPr>
          <p:spPr>
            <a:xfrm>
              <a:off x="6932811" y="622300"/>
              <a:ext cx="568953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PM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424" name="TextBox 3423"/>
            <p:cNvSpPr txBox="1"/>
            <p:nvPr/>
          </p:nvSpPr>
          <p:spPr>
            <a:xfrm>
              <a:off x="6120011" y="190500"/>
              <a:ext cx="555210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PO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425" name="TextBox 3424"/>
            <p:cNvSpPr txBox="1"/>
            <p:nvPr/>
          </p:nvSpPr>
          <p:spPr>
            <a:xfrm>
              <a:off x="4596011" y="1917700"/>
              <a:ext cx="568953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accent4"/>
                  </a:solidFill>
                  <a:latin typeface="Arial" charset="0"/>
                </a:rPr>
                <a:t>S</a:t>
              </a:r>
              <a:r>
                <a:rPr lang="en-US" b="1" dirty="0" smtClean="0">
                  <a:solidFill>
                    <a:schemeClr val="accent4"/>
                  </a:solidFill>
                  <a:latin typeface="Arial" charset="0"/>
                </a:rPr>
                <a:t>M</a:t>
              </a:r>
              <a:endParaRPr lang="en-US" b="1" dirty="0">
                <a:solidFill>
                  <a:schemeClr val="accent4"/>
                </a:solidFill>
                <a:latin typeface="Arial" charset="0"/>
              </a:endParaRPr>
            </a:p>
          </p:txBody>
        </p:sp>
        <p:sp>
          <p:nvSpPr>
            <p:cNvPr id="3426" name="TextBox 3425"/>
            <p:cNvSpPr txBox="1"/>
            <p:nvPr/>
          </p:nvSpPr>
          <p:spPr>
            <a:xfrm>
              <a:off x="5459611" y="2070100"/>
              <a:ext cx="555210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accent4"/>
                  </a:solidFill>
                  <a:latin typeface="Arial" charset="0"/>
                </a:rPr>
                <a:t>BA</a:t>
              </a:r>
              <a:endParaRPr lang="en-US" b="1" dirty="0">
                <a:solidFill>
                  <a:schemeClr val="accent4"/>
                </a:solidFill>
                <a:latin typeface="Arial" charset="0"/>
              </a:endParaRPr>
            </a:p>
          </p:txBody>
        </p:sp>
        <p:sp>
          <p:nvSpPr>
            <p:cNvPr id="3427" name="TextBox 3426"/>
            <p:cNvSpPr txBox="1"/>
            <p:nvPr/>
          </p:nvSpPr>
          <p:spPr>
            <a:xfrm>
              <a:off x="6094611" y="1993900"/>
              <a:ext cx="670306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accent4"/>
                  </a:solidFill>
                  <a:latin typeface="Arial" charset="0"/>
                </a:rPr>
                <a:t>T</a:t>
              </a:r>
              <a:r>
                <a:rPr lang="en-US" sz="1200" b="1" dirty="0" smtClean="0">
                  <a:solidFill>
                    <a:schemeClr val="accent4"/>
                  </a:solidFill>
                  <a:latin typeface="Arial" charset="0"/>
                </a:rPr>
                <a:t>EST</a:t>
              </a:r>
              <a:endParaRPr lang="en-US" b="1" dirty="0">
                <a:solidFill>
                  <a:schemeClr val="accent4"/>
                </a:solidFill>
                <a:latin typeface="Arial" charset="0"/>
              </a:endParaRPr>
            </a:p>
          </p:txBody>
        </p:sp>
        <p:sp>
          <p:nvSpPr>
            <p:cNvPr id="3428" name="TextBox 3427"/>
            <p:cNvSpPr txBox="1"/>
            <p:nvPr/>
          </p:nvSpPr>
          <p:spPr>
            <a:xfrm>
              <a:off x="6945511" y="1549400"/>
              <a:ext cx="732149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accent3"/>
                  </a:solidFill>
                  <a:latin typeface="Arial" charset="0"/>
                </a:rPr>
                <a:t>A</a:t>
              </a:r>
              <a:r>
                <a:rPr lang="en-US" sz="1200" b="1" dirty="0" smtClean="0">
                  <a:solidFill>
                    <a:schemeClr val="accent3"/>
                  </a:solidFill>
                  <a:latin typeface="Arial" charset="0"/>
                </a:rPr>
                <a:t>RCH</a:t>
              </a:r>
              <a:endParaRPr lang="en-US" b="1" dirty="0">
                <a:solidFill>
                  <a:schemeClr val="accent3"/>
                </a:solidFill>
                <a:latin typeface="Arial" charset="0"/>
              </a:endParaRPr>
            </a:p>
          </p:txBody>
        </p:sp>
        <p:sp>
          <p:nvSpPr>
            <p:cNvPr id="3429" name="TextBox 3428"/>
            <p:cNvSpPr txBox="1"/>
            <p:nvPr/>
          </p:nvSpPr>
          <p:spPr>
            <a:xfrm>
              <a:off x="4011811" y="825500"/>
              <a:ext cx="596439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EV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430" name="TextBox 3429"/>
            <p:cNvSpPr txBox="1"/>
            <p:nvPr/>
          </p:nvSpPr>
          <p:spPr>
            <a:xfrm>
              <a:off x="4393760" y="266700"/>
              <a:ext cx="591285" cy="395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latin typeface="Arial" charset="0"/>
                </a:rPr>
                <a:t>E</a:t>
              </a:r>
              <a:r>
                <a:rPr lang="en-US" sz="1200" b="1" dirty="0" smtClean="0">
                  <a:solidFill>
                    <a:schemeClr val="bg1"/>
                  </a:solidFill>
                  <a:latin typeface="Arial" charset="0"/>
                </a:rPr>
                <a:t>NV</a:t>
              </a: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560" name="TextBox 2559"/>
          <p:cNvSpPr txBox="1"/>
          <p:nvPr/>
        </p:nvSpPr>
        <p:spPr>
          <a:xfrm>
            <a:off x="1575748" y="-38100"/>
            <a:ext cx="6017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“Self-Organizing Transformation”</a:t>
            </a:r>
          </a:p>
        </p:txBody>
      </p:sp>
    </p:spTree>
    <p:extLst>
      <p:ext uri="{BB962C8B-B14F-4D97-AF65-F5344CB8AC3E}">
        <p14:creationId xmlns:p14="http://schemas.microsoft.com/office/powerpoint/2010/main" val="113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430700" y="3874931"/>
            <a:ext cx="4425234" cy="2320649"/>
            <a:chOff x="4664380" y="3242337"/>
            <a:chExt cx="4314107" cy="2719563"/>
          </a:xfrm>
        </p:grpSpPr>
        <p:sp>
          <p:nvSpPr>
            <p:cNvPr id="36" name="Rectangle 35"/>
            <p:cNvSpPr/>
            <p:nvPr/>
          </p:nvSpPr>
          <p:spPr>
            <a:xfrm>
              <a:off x="8046456" y="3717688"/>
              <a:ext cx="932031" cy="85055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52569" y="5674823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4380" y="3242337"/>
              <a:ext cx="129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Productivity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5310247" y="3590735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310247" y="5862928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 descr="Screen Shot 2016-02-07 at 3.11.36 pm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1896">
              <a:off x="6808446" y="3847334"/>
              <a:ext cx="1185500" cy="1092437"/>
            </a:xfrm>
            <a:prstGeom prst="rect">
              <a:avLst/>
            </a:prstGeom>
          </p:spPr>
        </p:pic>
        <p:grpSp>
          <p:nvGrpSpPr>
            <p:cNvPr id="171" name="Group 170"/>
            <p:cNvGrpSpPr/>
            <p:nvPr/>
          </p:nvGrpSpPr>
          <p:grpSpPr>
            <a:xfrm>
              <a:off x="5346358" y="4566498"/>
              <a:ext cx="3036301" cy="1395402"/>
              <a:chOff x="5345194" y="4803074"/>
              <a:chExt cx="3036301" cy="1395402"/>
            </a:xfrm>
          </p:grpSpPr>
          <p:pic>
            <p:nvPicPr>
              <p:cNvPr id="42" name="Picture 41" descr="Screen Shot 2016-02-07 at 3.11.13 pm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78261" y1="71956" x2="74963" y2="74539"/>
                            <a14:backgroundMark x1="88156" y1="74539" x2="88156" y2="745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1896">
                <a:off x="5354907" y="5054450"/>
                <a:ext cx="1394583" cy="1106213"/>
              </a:xfrm>
              <a:prstGeom prst="rect">
                <a:avLst/>
              </a:prstGeom>
            </p:spPr>
          </p:pic>
          <p:pic>
            <p:nvPicPr>
              <p:cNvPr id="44" name="Picture 43" descr="Screen Shot 2016-02-07 at 3.11.36 pm.png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1896">
                <a:off x="5352188" y="4951625"/>
                <a:ext cx="2635929" cy="1246851"/>
              </a:xfrm>
              <a:prstGeom prst="rect">
                <a:avLst/>
              </a:prstGeom>
            </p:spPr>
          </p:pic>
          <p:grpSp>
            <p:nvGrpSpPr>
              <p:cNvPr id="147" name="Group 146"/>
              <p:cNvGrpSpPr/>
              <p:nvPr/>
            </p:nvGrpSpPr>
            <p:grpSpPr>
              <a:xfrm>
                <a:off x="5345194" y="4803074"/>
                <a:ext cx="3036301" cy="1111780"/>
                <a:chOff x="5345194" y="4803074"/>
                <a:chExt cx="3036301" cy="1111780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 rot="16200000">
                  <a:off x="7377752" y="4293768"/>
                  <a:ext cx="494438" cy="1513049"/>
                  <a:chOff x="910258" y="1365471"/>
                  <a:chExt cx="2656618" cy="914400"/>
                </a:xfrm>
              </p:grpSpPr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910258" y="1365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910258" y="1517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/>
                <p:cNvGrpSpPr/>
                <p:nvPr/>
              </p:nvGrpSpPr>
              <p:grpSpPr>
                <a:xfrm rot="16200000">
                  <a:off x="5922975" y="4446168"/>
                  <a:ext cx="494438" cy="1513049"/>
                  <a:chOff x="910258" y="1365471"/>
                  <a:chExt cx="2656618" cy="914400"/>
                </a:xfrm>
              </p:grpSpPr>
              <p:cxnSp>
                <p:nvCxnSpPr>
                  <p:cNvPr id="134" name="Straight Connector 133"/>
                  <p:cNvCxnSpPr/>
                  <p:nvPr/>
                </p:nvCxnSpPr>
                <p:spPr>
                  <a:xfrm>
                    <a:off x="910258" y="1365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/>
                  <p:cNvCxnSpPr/>
                  <p:nvPr/>
                </p:nvCxnSpPr>
                <p:spPr>
                  <a:xfrm>
                    <a:off x="910258" y="1517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/>
                <p:cNvGrpSpPr/>
                <p:nvPr/>
              </p:nvGrpSpPr>
              <p:grpSpPr>
                <a:xfrm>
                  <a:off x="5345194" y="5305254"/>
                  <a:ext cx="621162" cy="609600"/>
                  <a:chOff x="910258" y="1670271"/>
                  <a:chExt cx="2656618" cy="609600"/>
                </a:xfrm>
              </p:grpSpPr>
              <p:cxnSp>
                <p:nvCxnSpPr>
                  <p:cNvPr id="142" name="Straight Connector 141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4296122" y="1118942"/>
            <a:ext cx="4552048" cy="2234685"/>
            <a:chOff x="4529802" y="501126"/>
            <a:chExt cx="4437737" cy="2618822"/>
          </a:xfrm>
        </p:grpSpPr>
        <p:sp>
          <p:nvSpPr>
            <p:cNvPr id="73" name="Rectangle 72"/>
            <p:cNvSpPr/>
            <p:nvPr/>
          </p:nvSpPr>
          <p:spPr>
            <a:xfrm>
              <a:off x="8035508" y="961304"/>
              <a:ext cx="932031" cy="85055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41621" y="2918439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29802" y="501126"/>
              <a:ext cx="1574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Technical Debt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5299299" y="834351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5299299" y="3106544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Screen Shot 2016-02-07 at 7.34.00 pm.png"/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313374" y="1075020"/>
              <a:ext cx="219045" cy="1658654"/>
            </a:xfrm>
            <a:prstGeom prst="rect">
              <a:avLst/>
            </a:prstGeom>
          </p:spPr>
        </p:pic>
        <p:cxnSp>
          <p:nvCxnSpPr>
            <p:cNvPr id="120" name="Straight Connector 119"/>
            <p:cNvCxnSpPr/>
            <p:nvPr/>
          </p:nvCxnSpPr>
          <p:spPr>
            <a:xfrm>
              <a:off x="5335410" y="12734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335410" y="14258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335410" y="15782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Group 206"/>
            <p:cNvGrpSpPr/>
            <p:nvPr/>
          </p:nvGrpSpPr>
          <p:grpSpPr>
            <a:xfrm>
              <a:off x="5325649" y="1730677"/>
              <a:ext cx="2911508" cy="1001013"/>
              <a:chOff x="5335433" y="1792069"/>
              <a:chExt cx="3010040" cy="1001013"/>
            </a:xfrm>
          </p:grpSpPr>
          <p:pic>
            <p:nvPicPr>
              <p:cNvPr id="85" name="Picture 84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7"/>
              <a:stretch/>
            </p:blipFill>
            <p:spPr>
              <a:xfrm flipV="1">
                <a:off x="5542203" y="2041671"/>
                <a:ext cx="2494876" cy="751411"/>
              </a:xfrm>
              <a:prstGeom prst="rect">
                <a:avLst/>
              </a:prstGeom>
            </p:spPr>
          </p:pic>
          <p:cxnSp>
            <p:nvCxnSpPr>
              <p:cNvPr id="108" name="Straight Connector 107"/>
              <p:cNvCxnSpPr/>
              <p:nvPr/>
            </p:nvCxnSpPr>
            <p:spPr>
              <a:xfrm>
                <a:off x="5335433" y="21044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335433" y="22568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450240" y="24092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44913" y="25616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444913" y="27140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6805794" y="21037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774142" y="22561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786319" y="24085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904326" y="25609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002860" y="2713347"/>
                <a:ext cx="1342613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345194" y="17920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345194" y="19444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80" descr="Screen Shot 2016-02-07 at 3.11.36 pm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8104" flipV="1">
              <a:off x="6800069" y="1973904"/>
              <a:ext cx="1071314" cy="1146044"/>
            </a:xfrm>
            <a:prstGeom prst="rect">
              <a:avLst/>
            </a:prstGeom>
          </p:spPr>
        </p:pic>
        <p:pic>
          <p:nvPicPr>
            <p:cNvPr id="80" name="Picture 79" descr="Screen Shot 2016-02-07 at 3.11.13 pm.png"/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8261" y1="71956" x2="74963" y2="74539"/>
                          <a14:backgroundMark x1="88156" y1="74539" x2="88156" y2="745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8104" flipV="1">
              <a:off x="5345123" y="984687"/>
              <a:ext cx="1394583" cy="110621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-10256" y="3873533"/>
            <a:ext cx="4448625" cy="2312515"/>
            <a:chOff x="-10256" y="3242337"/>
            <a:chExt cx="4336911" cy="2710031"/>
          </a:xfrm>
        </p:grpSpPr>
        <p:cxnSp>
          <p:nvCxnSpPr>
            <p:cNvPr id="197" name="Straight Connector 196"/>
            <p:cNvCxnSpPr/>
            <p:nvPr/>
          </p:nvCxnSpPr>
          <p:spPr>
            <a:xfrm rot="16200000">
              <a:off x="37023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616563" y="5687455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-10256" y="3242337"/>
              <a:ext cx="1743949" cy="39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Integrity</a:t>
              </a:r>
              <a:endParaRPr lang="en-AU" sz="1600" dirty="0" smtClean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cxnSp>
          <p:nvCxnSpPr>
            <p:cNvPr id="170" name="Straight Connector 169"/>
            <p:cNvCxnSpPr/>
            <p:nvPr/>
          </p:nvCxnSpPr>
          <p:spPr>
            <a:xfrm rot="16200000">
              <a:off x="3691090" y="494421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 descr="Screen Shot 2016-02-07 at 7.34.00 pm.png"/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backgroundMark x1="67532" y1="59829" x2="71429" y2="68091"/>
                          <a14:backgroundMark x1="59740" y1="72934" x2="63636" y2="86040"/>
                          <a14:backgroundMark x1="35065" y1="17949" x2="35065" y2="33618"/>
                          <a14:backgroundMark x1="27273" y1="6553" x2="25974" y2="17664"/>
                          <a14:backgroundMark x1="49351" y1="89459" x2="67532" y2="95726"/>
                          <a14:backgroundMark x1="75325" y1="49288" x2="83117" y2="64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40" y="4265767"/>
              <a:ext cx="219045" cy="1625171"/>
            </a:xfrm>
            <a:prstGeom prst="rect">
              <a:avLst/>
            </a:prstGeom>
          </p:spPr>
        </p:pic>
        <p:pic>
          <p:nvPicPr>
            <p:cNvPr id="66" name="Picture 65" descr="Screen Shot 2016-02-07 at 6.50.35 pm.png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7" r="28300"/>
            <a:stretch/>
          </p:blipFill>
          <p:spPr>
            <a:xfrm>
              <a:off x="1093286" y="4267712"/>
              <a:ext cx="1731042" cy="628313"/>
            </a:xfrm>
            <a:prstGeom prst="rect">
              <a:avLst/>
            </a:prstGeom>
          </p:spPr>
        </p:pic>
        <p:pic>
          <p:nvPicPr>
            <p:cNvPr id="200" name="Picture 199" descr="Screen Shot 2016-02-07 at 3.11.36 pm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1896">
              <a:off x="2843347" y="4167487"/>
              <a:ext cx="395659" cy="760151"/>
            </a:xfrm>
            <a:prstGeom prst="rect">
              <a:avLst/>
            </a:prstGeom>
          </p:spPr>
        </p:pic>
        <p:cxnSp>
          <p:nvCxnSpPr>
            <p:cNvPr id="64" name="Straight Arrow Connector 63"/>
            <p:cNvCxnSpPr/>
            <p:nvPr/>
          </p:nvCxnSpPr>
          <p:spPr>
            <a:xfrm flipV="1">
              <a:off x="874241" y="3603367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Picture 173" descr="Screen Shot 2016-02-07 at 3.11.36 pm.png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1896">
              <a:off x="918596" y="4756969"/>
              <a:ext cx="2318123" cy="1195399"/>
            </a:xfrm>
            <a:prstGeom prst="rect">
              <a:avLst/>
            </a:prstGeom>
          </p:spPr>
        </p:pic>
        <p:cxnSp>
          <p:nvCxnSpPr>
            <p:cNvPr id="191" name="Straight Connector 190"/>
            <p:cNvCxnSpPr/>
            <p:nvPr/>
          </p:nvCxnSpPr>
          <p:spPr>
            <a:xfrm rot="16200000">
              <a:off x="2189280" y="5103201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16200000">
              <a:off x="2441454" y="4981436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16200000">
              <a:off x="26936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16200000">
              <a:off x="294580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6200000">
              <a:off x="319797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16200000">
              <a:off x="345015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986677" y="512687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>
              <a:off x="1238852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>
              <a:off x="1491027" y="5102525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>
              <a:off x="1743201" y="509208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>
              <a:off x="1995376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005181" y="50868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981346" y="52392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961064" y="53916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940708" y="55440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920056" y="56964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874241" y="5875560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753289" y="1198181"/>
            <a:ext cx="2414121" cy="785244"/>
            <a:chOff x="6775606" y="6102102"/>
            <a:chExt cx="2283689" cy="755898"/>
          </a:xfrm>
        </p:grpSpPr>
        <p:sp>
          <p:nvSpPr>
            <p:cNvPr id="6" name="Rectangle 5"/>
            <p:cNvSpPr/>
            <p:nvPr/>
          </p:nvSpPr>
          <p:spPr>
            <a:xfrm>
              <a:off x="6775606" y="6102102"/>
              <a:ext cx="2180985" cy="755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850255" y="6472449"/>
              <a:ext cx="2108269" cy="305301"/>
              <a:chOff x="870641" y="6093177"/>
              <a:chExt cx="2108269" cy="30530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870641" y="6093177"/>
                <a:ext cx="210826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solidFill>
                      <a:srgbClr val="C0504D">
                        <a:lumMod val="75000"/>
                      </a:srgbClr>
                    </a:solidFill>
                    <a:latin typeface="Optima"/>
                    <a:cs typeface="Optima"/>
                  </a:rPr>
                  <a:t>Big Transformation Up Front</a:t>
                </a:r>
                <a:endParaRPr lang="en-AU" sz="1200" b="1" dirty="0">
                  <a:solidFill>
                    <a:srgbClr val="C0504D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972012" y="6398478"/>
                <a:ext cx="1882554" cy="0"/>
              </a:xfrm>
              <a:prstGeom prst="line">
                <a:avLst/>
              </a:prstGeom>
              <a:ln w="28575" cmpd="sng">
                <a:solidFill>
                  <a:srgbClr val="953735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6775606" y="6102102"/>
              <a:ext cx="2283689" cy="298741"/>
              <a:chOff x="5091180" y="6088788"/>
              <a:chExt cx="2283689" cy="29874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091180" y="6088788"/>
                <a:ext cx="2283689" cy="276999"/>
              </a:xfrm>
              <a:prstGeom prst="rect">
                <a:avLst/>
              </a:prstGeom>
              <a:noFill/>
              <a:effectLst>
                <a:glow rad="101600">
                  <a:schemeClr val="accent5">
                    <a:lumMod val="60000"/>
                    <a:lumOff val="40000"/>
                    <a:alpha val="75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solidFill>
                      <a:srgbClr val="4BACC6">
                        <a:lumMod val="75000"/>
                      </a:srgbClr>
                    </a:solidFill>
                    <a:latin typeface="Optima"/>
                    <a:cs typeface="Optima"/>
                  </a:rPr>
                  <a:t>Self-Organizing Transformation</a:t>
                </a:r>
                <a:endParaRPr lang="en-AU" sz="1200" b="1" dirty="0">
                  <a:solidFill>
                    <a:srgbClr val="4BACC6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1" name="Straight Connector 210"/>
              <p:cNvCxnSpPr/>
              <p:nvPr/>
            </p:nvCxnSpPr>
            <p:spPr>
              <a:xfrm flipV="1">
                <a:off x="5492806" y="6376580"/>
                <a:ext cx="1639927" cy="10949"/>
              </a:xfrm>
              <a:prstGeom prst="line">
                <a:avLst/>
              </a:prstGeom>
              <a:ln w="28575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/>
          <p:cNvGrpSpPr/>
          <p:nvPr/>
        </p:nvGrpSpPr>
        <p:grpSpPr>
          <a:xfrm>
            <a:off x="282430" y="1209040"/>
            <a:ext cx="4137170" cy="2758817"/>
            <a:chOff x="282430" y="501126"/>
            <a:chExt cx="4033277" cy="3233051"/>
          </a:xfrm>
        </p:grpSpPr>
        <p:pic>
          <p:nvPicPr>
            <p:cNvPr id="57" name="Picture 56" descr="Screen Shot 2016-02-07 at 6.40.32 pm.pn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0000" l="0" r="100000">
                          <a14:foregroundMark x1="39902" y1="31163" x2="49449" y2="346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39" y="1141076"/>
              <a:ext cx="2745425" cy="2593101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282430" y="501126"/>
              <a:ext cx="4033277" cy="2646699"/>
              <a:chOff x="282430" y="501126"/>
              <a:chExt cx="4033277" cy="2646699"/>
            </a:xfrm>
          </p:grpSpPr>
          <p:pic>
            <p:nvPicPr>
              <p:cNvPr id="218" name="Picture 217" descr="Screen Shot 2016-02-07 at 3.11.36 pm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98104" flipV="1">
                <a:off x="2949991" y="2490668"/>
                <a:ext cx="398978" cy="657157"/>
              </a:xfrm>
              <a:prstGeom prst="rect">
                <a:avLst/>
              </a:prstGeom>
            </p:spPr>
          </p:pic>
          <p:pic>
            <p:nvPicPr>
              <p:cNvPr id="58" name="Picture 57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101"/>
              <a:stretch/>
            </p:blipFill>
            <p:spPr>
              <a:xfrm>
                <a:off x="863293" y="2499555"/>
                <a:ext cx="2066607" cy="6347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605615" y="2946244"/>
                <a:ext cx="710092" cy="19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prstClr val="black"/>
                    </a:solidFill>
                    <a:latin typeface="Optima"/>
                    <a:cs typeface="Optima"/>
                  </a:rPr>
                  <a:t>T</a:t>
                </a:r>
                <a:r>
                  <a:rPr lang="en-AU" dirty="0" smtClean="0">
                    <a:solidFill>
                      <a:prstClr val="black"/>
                    </a:solidFill>
                    <a:latin typeface="Optima"/>
                    <a:cs typeface="Optima"/>
                  </a:rPr>
                  <a:t>ime</a:t>
                </a:r>
                <a:endParaRPr lang="en-AU" dirty="0">
                  <a:solidFill>
                    <a:prstClr val="black"/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2430" y="501126"/>
                <a:ext cx="11617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 smtClean="0">
                    <a:solidFill>
                      <a:prstClr val="black"/>
                    </a:solidFill>
                    <a:latin typeface="Optima"/>
                    <a:cs typeface="Optima"/>
                  </a:rPr>
                  <a:t>Disruption</a:t>
                </a: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 flipV="1">
                <a:off x="863293" y="862156"/>
                <a:ext cx="0" cy="2280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863293" y="3134350"/>
                <a:ext cx="2736209" cy="792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Group 98"/>
              <p:cNvGrpSpPr/>
              <p:nvPr/>
            </p:nvGrpSpPr>
            <p:grpSpPr>
              <a:xfrm rot="16200000">
                <a:off x="1953464" y="571422"/>
                <a:ext cx="494438" cy="1513049"/>
                <a:chOff x="910258" y="1365471"/>
                <a:chExt cx="2656618" cy="91440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910258" y="1365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910258" y="1517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900474" y="1608879"/>
                <a:ext cx="2656618" cy="609600"/>
                <a:chOff x="910258" y="1670271"/>
                <a:chExt cx="2656618" cy="60960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9" name="Straight Connector 198"/>
              <p:cNvCxnSpPr/>
              <p:nvPr/>
            </p:nvCxnSpPr>
            <p:spPr>
              <a:xfrm>
                <a:off x="974201" y="2370879"/>
                <a:ext cx="2656618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" name="Group 218"/>
              <p:cNvGrpSpPr/>
              <p:nvPr/>
            </p:nvGrpSpPr>
            <p:grpSpPr>
              <a:xfrm>
                <a:off x="3227003" y="2503207"/>
                <a:ext cx="213473" cy="304800"/>
                <a:chOff x="910258" y="1670271"/>
                <a:chExt cx="2656618" cy="304800"/>
              </a:xfrm>
            </p:grpSpPr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9" name="TextBox 148"/>
          <p:cNvSpPr txBox="1"/>
          <p:nvPr/>
        </p:nvSpPr>
        <p:spPr>
          <a:xfrm>
            <a:off x="3875125" y="226060"/>
            <a:ext cx="141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Why?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73436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430700" y="3874931"/>
            <a:ext cx="4425234" cy="2320649"/>
            <a:chOff x="4664380" y="3242337"/>
            <a:chExt cx="4314107" cy="2719563"/>
          </a:xfrm>
        </p:grpSpPr>
        <p:sp>
          <p:nvSpPr>
            <p:cNvPr id="36" name="Rectangle 35"/>
            <p:cNvSpPr/>
            <p:nvPr/>
          </p:nvSpPr>
          <p:spPr>
            <a:xfrm>
              <a:off x="8046456" y="3717688"/>
              <a:ext cx="932031" cy="85055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52569" y="5674823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4380" y="3242337"/>
              <a:ext cx="129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Productivity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5310247" y="3590735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310247" y="5862928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 descr="Screen Shot 2016-02-07 at 3.11.36 pm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1896">
              <a:off x="6808446" y="3847334"/>
              <a:ext cx="1185500" cy="1092437"/>
            </a:xfrm>
            <a:prstGeom prst="rect">
              <a:avLst/>
            </a:prstGeom>
          </p:spPr>
        </p:pic>
        <p:grpSp>
          <p:nvGrpSpPr>
            <p:cNvPr id="171" name="Group 170"/>
            <p:cNvGrpSpPr/>
            <p:nvPr/>
          </p:nvGrpSpPr>
          <p:grpSpPr>
            <a:xfrm>
              <a:off x="5346358" y="4566498"/>
              <a:ext cx="3036301" cy="1395402"/>
              <a:chOff x="5345194" y="4803074"/>
              <a:chExt cx="3036301" cy="1395402"/>
            </a:xfrm>
          </p:grpSpPr>
          <p:pic>
            <p:nvPicPr>
              <p:cNvPr id="42" name="Picture 41" descr="Screen Shot 2016-02-07 at 3.11.13 pm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78261" y1="71956" x2="74963" y2="74539"/>
                            <a14:backgroundMark x1="88156" y1="74539" x2="88156" y2="745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1896">
                <a:off x="5354907" y="5054450"/>
                <a:ext cx="1394583" cy="1106213"/>
              </a:xfrm>
              <a:prstGeom prst="rect">
                <a:avLst/>
              </a:prstGeom>
            </p:spPr>
          </p:pic>
          <p:pic>
            <p:nvPicPr>
              <p:cNvPr id="44" name="Picture 43" descr="Screen Shot 2016-02-07 at 3.11.36 pm.png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1896">
                <a:off x="5352188" y="4951625"/>
                <a:ext cx="2635929" cy="1246851"/>
              </a:xfrm>
              <a:prstGeom prst="rect">
                <a:avLst/>
              </a:prstGeom>
            </p:spPr>
          </p:pic>
          <p:grpSp>
            <p:nvGrpSpPr>
              <p:cNvPr id="147" name="Group 146"/>
              <p:cNvGrpSpPr/>
              <p:nvPr/>
            </p:nvGrpSpPr>
            <p:grpSpPr>
              <a:xfrm>
                <a:off x="5345194" y="4803074"/>
                <a:ext cx="3036301" cy="1111780"/>
                <a:chOff x="5345194" y="4803074"/>
                <a:chExt cx="3036301" cy="1111780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 rot="16200000">
                  <a:off x="7377752" y="4293768"/>
                  <a:ext cx="494438" cy="1513049"/>
                  <a:chOff x="910258" y="1365471"/>
                  <a:chExt cx="2656618" cy="914400"/>
                </a:xfrm>
              </p:grpSpPr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910258" y="1365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910258" y="1517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/>
                <p:cNvGrpSpPr/>
                <p:nvPr/>
              </p:nvGrpSpPr>
              <p:grpSpPr>
                <a:xfrm rot="16200000">
                  <a:off x="5922975" y="4446168"/>
                  <a:ext cx="494438" cy="1513049"/>
                  <a:chOff x="910258" y="1365471"/>
                  <a:chExt cx="2656618" cy="914400"/>
                </a:xfrm>
              </p:grpSpPr>
              <p:cxnSp>
                <p:nvCxnSpPr>
                  <p:cNvPr id="134" name="Straight Connector 133"/>
                  <p:cNvCxnSpPr/>
                  <p:nvPr/>
                </p:nvCxnSpPr>
                <p:spPr>
                  <a:xfrm>
                    <a:off x="910258" y="1365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/>
                  <p:cNvCxnSpPr/>
                  <p:nvPr/>
                </p:nvCxnSpPr>
                <p:spPr>
                  <a:xfrm>
                    <a:off x="910258" y="1517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/>
                <p:cNvGrpSpPr/>
                <p:nvPr/>
              </p:nvGrpSpPr>
              <p:grpSpPr>
                <a:xfrm>
                  <a:off x="5345194" y="5305254"/>
                  <a:ext cx="621162" cy="609600"/>
                  <a:chOff x="910258" y="1670271"/>
                  <a:chExt cx="2656618" cy="609600"/>
                </a:xfrm>
              </p:grpSpPr>
              <p:cxnSp>
                <p:nvCxnSpPr>
                  <p:cNvPr id="142" name="Straight Connector 141"/>
                  <p:cNvCxnSpPr/>
                  <p:nvPr/>
                </p:nvCxnSpPr>
                <p:spPr>
                  <a:xfrm>
                    <a:off x="910258" y="16702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>
                    <a:off x="910258" y="18226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>
                  <a:xfrm>
                    <a:off x="910258" y="19750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/>
                  <p:cNvCxnSpPr/>
                  <p:nvPr/>
                </p:nvCxnSpPr>
                <p:spPr>
                  <a:xfrm>
                    <a:off x="910258" y="21274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/>
                  <p:cNvCxnSpPr/>
                  <p:nvPr/>
                </p:nvCxnSpPr>
                <p:spPr>
                  <a:xfrm>
                    <a:off x="910258" y="2279871"/>
                    <a:ext cx="2656618" cy="0"/>
                  </a:xfrm>
                  <a:prstGeom prst="line">
                    <a:avLst/>
                  </a:prstGeom>
                  <a:ln w="762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4296122" y="1118942"/>
            <a:ext cx="4552048" cy="2234685"/>
            <a:chOff x="4529802" y="501126"/>
            <a:chExt cx="4437737" cy="2618822"/>
          </a:xfrm>
        </p:grpSpPr>
        <p:sp>
          <p:nvSpPr>
            <p:cNvPr id="73" name="Rectangle 72"/>
            <p:cNvSpPr/>
            <p:nvPr/>
          </p:nvSpPr>
          <p:spPr>
            <a:xfrm>
              <a:off x="8035508" y="961304"/>
              <a:ext cx="932031" cy="85055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41621" y="2918439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29802" y="501126"/>
              <a:ext cx="1574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Technical Debt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5299299" y="834351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5299299" y="3106544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Screen Shot 2016-02-07 at 7.34.00 pm.png"/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313374" y="1075020"/>
              <a:ext cx="219045" cy="1658654"/>
            </a:xfrm>
            <a:prstGeom prst="rect">
              <a:avLst/>
            </a:prstGeom>
          </p:spPr>
        </p:pic>
        <p:cxnSp>
          <p:nvCxnSpPr>
            <p:cNvPr id="120" name="Straight Connector 119"/>
            <p:cNvCxnSpPr/>
            <p:nvPr/>
          </p:nvCxnSpPr>
          <p:spPr>
            <a:xfrm>
              <a:off x="5335410" y="12734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335410" y="14258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335410" y="15782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Group 206"/>
            <p:cNvGrpSpPr/>
            <p:nvPr/>
          </p:nvGrpSpPr>
          <p:grpSpPr>
            <a:xfrm>
              <a:off x="5325649" y="1730677"/>
              <a:ext cx="2911508" cy="1001013"/>
              <a:chOff x="5335433" y="1792069"/>
              <a:chExt cx="3010040" cy="1001013"/>
            </a:xfrm>
          </p:grpSpPr>
          <p:pic>
            <p:nvPicPr>
              <p:cNvPr id="85" name="Picture 84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7"/>
              <a:stretch/>
            </p:blipFill>
            <p:spPr>
              <a:xfrm flipV="1">
                <a:off x="5542203" y="2041671"/>
                <a:ext cx="2494876" cy="751411"/>
              </a:xfrm>
              <a:prstGeom prst="rect">
                <a:avLst/>
              </a:prstGeom>
            </p:spPr>
          </p:pic>
          <p:cxnSp>
            <p:nvCxnSpPr>
              <p:cNvPr id="108" name="Straight Connector 107"/>
              <p:cNvCxnSpPr/>
              <p:nvPr/>
            </p:nvCxnSpPr>
            <p:spPr>
              <a:xfrm>
                <a:off x="5335433" y="21044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335433" y="22568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450240" y="24092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44913" y="25616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444913" y="27140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6805794" y="21037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774142" y="22561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786319" y="24085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904326" y="25609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002860" y="2713347"/>
                <a:ext cx="1342613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345194" y="17920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345194" y="19444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80" descr="Screen Shot 2016-02-07 at 3.11.36 pm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8104" flipV="1">
              <a:off x="6800069" y="1973904"/>
              <a:ext cx="1071314" cy="1146044"/>
            </a:xfrm>
            <a:prstGeom prst="rect">
              <a:avLst/>
            </a:prstGeom>
          </p:spPr>
        </p:pic>
        <p:pic>
          <p:nvPicPr>
            <p:cNvPr id="80" name="Picture 79" descr="Screen Shot 2016-02-07 at 3.11.13 pm.png"/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8261" y1="71956" x2="74963" y2="74539"/>
                          <a14:backgroundMark x1="88156" y1="74539" x2="88156" y2="745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8104" flipV="1">
              <a:off x="5345123" y="984687"/>
              <a:ext cx="1394583" cy="110621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-10256" y="3873533"/>
            <a:ext cx="4448625" cy="2312515"/>
            <a:chOff x="-10256" y="3242337"/>
            <a:chExt cx="4336911" cy="2710031"/>
          </a:xfrm>
        </p:grpSpPr>
        <p:cxnSp>
          <p:nvCxnSpPr>
            <p:cNvPr id="197" name="Straight Connector 196"/>
            <p:cNvCxnSpPr/>
            <p:nvPr/>
          </p:nvCxnSpPr>
          <p:spPr>
            <a:xfrm rot="16200000">
              <a:off x="37023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616563" y="5687455"/>
              <a:ext cx="710092" cy="19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</a:t>
              </a:r>
              <a:r>
                <a:rPr lang="en-AU" dirty="0" smtClean="0">
                  <a:solidFill>
                    <a:prstClr val="black"/>
                  </a:solidFill>
                  <a:latin typeface="Optima"/>
                  <a:cs typeface="Optima"/>
                </a:rPr>
                <a:t>ime</a:t>
              </a:r>
              <a:endParaRPr lang="en-AU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-10256" y="3242337"/>
              <a:ext cx="1743949" cy="39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Integrity</a:t>
              </a:r>
              <a:endParaRPr lang="en-AU" sz="1600" dirty="0" smtClean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cxnSp>
          <p:nvCxnSpPr>
            <p:cNvPr id="170" name="Straight Connector 169"/>
            <p:cNvCxnSpPr/>
            <p:nvPr/>
          </p:nvCxnSpPr>
          <p:spPr>
            <a:xfrm rot="16200000">
              <a:off x="3691090" y="494421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 descr="Screen Shot 2016-02-07 at 7.34.00 pm.png"/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backgroundMark x1="67532" y1="59829" x2="71429" y2="68091"/>
                          <a14:backgroundMark x1="59740" y1="72934" x2="63636" y2="86040"/>
                          <a14:backgroundMark x1="35065" y1="17949" x2="35065" y2="33618"/>
                          <a14:backgroundMark x1="27273" y1="6553" x2="25974" y2="17664"/>
                          <a14:backgroundMark x1="49351" y1="89459" x2="67532" y2="95726"/>
                          <a14:backgroundMark x1="75325" y1="49288" x2="83117" y2="64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40" y="4265767"/>
              <a:ext cx="219045" cy="1625171"/>
            </a:xfrm>
            <a:prstGeom prst="rect">
              <a:avLst/>
            </a:prstGeom>
          </p:spPr>
        </p:pic>
        <p:pic>
          <p:nvPicPr>
            <p:cNvPr id="66" name="Picture 65" descr="Screen Shot 2016-02-07 at 6.50.35 pm.png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7" r="28300"/>
            <a:stretch/>
          </p:blipFill>
          <p:spPr>
            <a:xfrm>
              <a:off x="1093286" y="4267712"/>
              <a:ext cx="1731042" cy="628313"/>
            </a:xfrm>
            <a:prstGeom prst="rect">
              <a:avLst/>
            </a:prstGeom>
          </p:spPr>
        </p:pic>
        <p:pic>
          <p:nvPicPr>
            <p:cNvPr id="200" name="Picture 199" descr="Screen Shot 2016-02-07 at 3.11.36 pm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1896">
              <a:off x="2843347" y="4167487"/>
              <a:ext cx="395659" cy="760151"/>
            </a:xfrm>
            <a:prstGeom prst="rect">
              <a:avLst/>
            </a:prstGeom>
          </p:spPr>
        </p:pic>
        <p:cxnSp>
          <p:nvCxnSpPr>
            <p:cNvPr id="64" name="Straight Arrow Connector 63"/>
            <p:cNvCxnSpPr/>
            <p:nvPr/>
          </p:nvCxnSpPr>
          <p:spPr>
            <a:xfrm flipV="1">
              <a:off x="874241" y="3603367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Picture 173" descr="Screen Shot 2016-02-07 at 3.11.36 pm.png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1896">
              <a:off x="918596" y="4756969"/>
              <a:ext cx="2318123" cy="1195399"/>
            </a:xfrm>
            <a:prstGeom prst="rect">
              <a:avLst/>
            </a:prstGeom>
          </p:spPr>
        </p:pic>
        <p:cxnSp>
          <p:nvCxnSpPr>
            <p:cNvPr id="191" name="Straight Connector 190"/>
            <p:cNvCxnSpPr/>
            <p:nvPr/>
          </p:nvCxnSpPr>
          <p:spPr>
            <a:xfrm rot="16200000">
              <a:off x="2189280" y="5103201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16200000">
              <a:off x="2441454" y="4981436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16200000">
              <a:off x="26936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16200000">
              <a:off x="294580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6200000">
              <a:off x="319797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16200000">
              <a:off x="345015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986677" y="512687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>
              <a:off x="1238852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>
              <a:off x="1491027" y="5102525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>
              <a:off x="1743201" y="509208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>
              <a:off x="1995376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005181" y="50868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981346" y="52392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961064" y="53916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940708" y="55440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920056" y="56964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874241" y="5875560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753289" y="1198181"/>
            <a:ext cx="2414121" cy="785244"/>
            <a:chOff x="6775606" y="6102102"/>
            <a:chExt cx="2283689" cy="755898"/>
          </a:xfrm>
        </p:grpSpPr>
        <p:sp>
          <p:nvSpPr>
            <p:cNvPr id="6" name="Rectangle 5"/>
            <p:cNvSpPr/>
            <p:nvPr/>
          </p:nvSpPr>
          <p:spPr>
            <a:xfrm>
              <a:off x="6775606" y="6102102"/>
              <a:ext cx="2180985" cy="755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black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850255" y="6472449"/>
              <a:ext cx="2108269" cy="305301"/>
              <a:chOff x="870641" y="6093177"/>
              <a:chExt cx="2108269" cy="30530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870641" y="6093177"/>
                <a:ext cx="210826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solidFill>
                      <a:srgbClr val="C0504D">
                        <a:lumMod val="75000"/>
                      </a:srgbClr>
                    </a:solidFill>
                    <a:latin typeface="Optima"/>
                    <a:cs typeface="Optima"/>
                  </a:rPr>
                  <a:t>Big Transformation Up Front</a:t>
                </a:r>
                <a:endParaRPr lang="en-AU" sz="1200" b="1" dirty="0">
                  <a:solidFill>
                    <a:srgbClr val="C0504D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972012" y="6398478"/>
                <a:ext cx="1882554" cy="0"/>
              </a:xfrm>
              <a:prstGeom prst="line">
                <a:avLst/>
              </a:prstGeom>
              <a:ln w="28575" cmpd="sng">
                <a:solidFill>
                  <a:srgbClr val="953735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6775606" y="6102102"/>
              <a:ext cx="2283689" cy="298741"/>
              <a:chOff x="5091180" y="6088788"/>
              <a:chExt cx="2283689" cy="29874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091180" y="6088788"/>
                <a:ext cx="2283689" cy="276999"/>
              </a:xfrm>
              <a:prstGeom prst="rect">
                <a:avLst/>
              </a:prstGeom>
              <a:noFill/>
              <a:effectLst>
                <a:glow rad="101600">
                  <a:schemeClr val="accent5">
                    <a:lumMod val="60000"/>
                    <a:lumOff val="40000"/>
                    <a:alpha val="75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solidFill>
                      <a:srgbClr val="4BACC6">
                        <a:lumMod val="75000"/>
                      </a:srgbClr>
                    </a:solidFill>
                    <a:latin typeface="Optima"/>
                    <a:cs typeface="Optima"/>
                  </a:rPr>
                  <a:t>Self-Organizing Transformation</a:t>
                </a:r>
                <a:endParaRPr lang="en-AU" sz="1200" b="1" dirty="0">
                  <a:solidFill>
                    <a:srgbClr val="4BACC6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1" name="Straight Connector 210"/>
              <p:cNvCxnSpPr/>
              <p:nvPr/>
            </p:nvCxnSpPr>
            <p:spPr>
              <a:xfrm flipV="1">
                <a:off x="5492806" y="6376580"/>
                <a:ext cx="1639927" cy="10949"/>
              </a:xfrm>
              <a:prstGeom prst="line">
                <a:avLst/>
              </a:prstGeom>
              <a:ln w="28575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/>
          <p:cNvGrpSpPr/>
          <p:nvPr/>
        </p:nvGrpSpPr>
        <p:grpSpPr>
          <a:xfrm>
            <a:off x="282430" y="1209040"/>
            <a:ext cx="4137170" cy="2758817"/>
            <a:chOff x="282430" y="501126"/>
            <a:chExt cx="4033277" cy="3233051"/>
          </a:xfrm>
        </p:grpSpPr>
        <p:pic>
          <p:nvPicPr>
            <p:cNvPr id="57" name="Picture 56" descr="Screen Shot 2016-02-07 at 6.40.32 pm.pn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0000" l="0" r="100000">
                          <a14:foregroundMark x1="39902" y1="31163" x2="49449" y2="346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39" y="1141076"/>
              <a:ext cx="2745425" cy="2593101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282430" y="501126"/>
              <a:ext cx="4033277" cy="2646699"/>
              <a:chOff x="282430" y="501126"/>
              <a:chExt cx="4033277" cy="2646699"/>
            </a:xfrm>
          </p:grpSpPr>
          <p:pic>
            <p:nvPicPr>
              <p:cNvPr id="218" name="Picture 217" descr="Screen Shot 2016-02-07 at 3.11.36 pm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98104" flipV="1">
                <a:off x="2949991" y="2490668"/>
                <a:ext cx="398978" cy="657157"/>
              </a:xfrm>
              <a:prstGeom prst="rect">
                <a:avLst/>
              </a:prstGeom>
            </p:spPr>
          </p:pic>
          <p:pic>
            <p:nvPicPr>
              <p:cNvPr id="58" name="Picture 57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101"/>
              <a:stretch/>
            </p:blipFill>
            <p:spPr>
              <a:xfrm>
                <a:off x="863293" y="2499555"/>
                <a:ext cx="2066607" cy="6347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605615" y="2946244"/>
                <a:ext cx="710092" cy="19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prstClr val="black"/>
                    </a:solidFill>
                    <a:latin typeface="Optima"/>
                    <a:cs typeface="Optima"/>
                  </a:rPr>
                  <a:t>T</a:t>
                </a:r>
                <a:r>
                  <a:rPr lang="en-AU" dirty="0" smtClean="0">
                    <a:solidFill>
                      <a:prstClr val="black"/>
                    </a:solidFill>
                    <a:latin typeface="Optima"/>
                    <a:cs typeface="Optima"/>
                  </a:rPr>
                  <a:t>ime</a:t>
                </a:r>
                <a:endParaRPr lang="en-AU" dirty="0">
                  <a:solidFill>
                    <a:prstClr val="black"/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2430" y="501126"/>
                <a:ext cx="11617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 smtClean="0">
                    <a:solidFill>
                      <a:prstClr val="black"/>
                    </a:solidFill>
                    <a:latin typeface="Optima"/>
                    <a:cs typeface="Optima"/>
                  </a:rPr>
                  <a:t>Disruption</a:t>
                </a: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 flipV="1">
                <a:off x="863293" y="862156"/>
                <a:ext cx="0" cy="2280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863293" y="3134350"/>
                <a:ext cx="2736209" cy="792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Group 98"/>
              <p:cNvGrpSpPr/>
              <p:nvPr/>
            </p:nvGrpSpPr>
            <p:grpSpPr>
              <a:xfrm rot="16200000">
                <a:off x="1953464" y="571422"/>
                <a:ext cx="494438" cy="1513049"/>
                <a:chOff x="910258" y="1365471"/>
                <a:chExt cx="2656618" cy="91440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910258" y="1365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910258" y="1517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900474" y="1608879"/>
                <a:ext cx="2656618" cy="609600"/>
                <a:chOff x="910258" y="1670271"/>
                <a:chExt cx="2656618" cy="60960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9" name="Straight Connector 198"/>
              <p:cNvCxnSpPr/>
              <p:nvPr/>
            </p:nvCxnSpPr>
            <p:spPr>
              <a:xfrm>
                <a:off x="974201" y="2370879"/>
                <a:ext cx="2656618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" name="Group 218"/>
              <p:cNvGrpSpPr/>
              <p:nvPr/>
            </p:nvGrpSpPr>
            <p:grpSpPr>
              <a:xfrm>
                <a:off x="3227003" y="2503207"/>
                <a:ext cx="213473" cy="304800"/>
                <a:chOff x="910258" y="1670271"/>
                <a:chExt cx="2656618" cy="304800"/>
              </a:xfrm>
            </p:grpSpPr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9" name="TextBox 148"/>
          <p:cNvSpPr txBox="1"/>
          <p:nvPr/>
        </p:nvSpPr>
        <p:spPr>
          <a:xfrm>
            <a:off x="474243" y="22860"/>
            <a:ext cx="82210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Lesson: Use Agile to become Agile.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Let</a:t>
            </a:r>
            <a:r>
              <a:rPr lang="en-US" sz="3200" dirty="0" smtClean="0">
                <a:solidFill>
                  <a:schemeClr val="bg1"/>
                </a:solidFill>
                <a:latin typeface="Optima"/>
                <a:cs typeface="Optima"/>
              </a:rPr>
              <a:t> change recipients become change agents.</a:t>
            </a:r>
            <a:endParaRPr lang="en-US" sz="32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32184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24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5364" y="241300"/>
            <a:ext cx="8198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/>
                </a:solidFill>
                <a:latin typeface="Optima"/>
                <a:cs typeface="Optima"/>
              </a:rPr>
              <a:t>CBA </a:t>
            </a:r>
            <a:r>
              <a:rPr lang="en-US" sz="4000" dirty="0" smtClean="0">
                <a:solidFill>
                  <a:prstClr val="white"/>
                </a:solidFill>
                <a:latin typeface="Optima"/>
                <a:cs typeface="Optima"/>
              </a:rPr>
              <a:t>2012: </a:t>
            </a:r>
            <a:r>
              <a:rPr lang="en-US" sz="4000" dirty="0" smtClean="0">
                <a:solidFill>
                  <a:prstClr val="white"/>
                </a:solidFill>
                <a:latin typeface="Optima"/>
                <a:cs typeface="Optima"/>
              </a:rPr>
              <a:t>Kaching breaks the mold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347" r="5191"/>
          <a:stretch/>
        </p:blipFill>
        <p:spPr>
          <a:xfrm>
            <a:off x="-10160" y="1483500"/>
            <a:ext cx="4434011" cy="4381500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 bwMode="gray">
          <a:xfrm>
            <a:off x="4434011" y="1369200"/>
            <a:ext cx="482428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Wingdings" pitchFamily="2" charset="2"/>
              <a:defRPr sz="2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–"/>
              <a:defRPr sz="1800">
                <a:solidFill>
                  <a:schemeClr val="bg2"/>
                </a:solidFill>
                <a:latin typeface="+mn-lt"/>
              </a:defRPr>
            </a:lvl3pPr>
            <a:lvl4pPr marL="9874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Font typeface="Times"/>
              <a:buChar char="•"/>
              <a:defRPr sz="1600">
                <a:solidFill>
                  <a:schemeClr val="bg2"/>
                </a:solidFill>
                <a:latin typeface="+mn-lt"/>
              </a:defRPr>
            </a:lvl4pPr>
            <a:lvl5pPr marL="13462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Font typeface="Arial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5pPr>
            <a:lvl6pPr marL="18034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»"/>
              <a:defRPr sz="900">
                <a:solidFill>
                  <a:schemeClr val="bg2"/>
                </a:solidFill>
                <a:latin typeface="+mn-lt"/>
              </a:defRPr>
            </a:lvl6pPr>
            <a:lvl7pPr marL="22606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»"/>
              <a:defRPr sz="900">
                <a:solidFill>
                  <a:schemeClr val="bg2"/>
                </a:solidFill>
                <a:latin typeface="+mn-lt"/>
              </a:defRPr>
            </a:lvl7pPr>
            <a:lvl8pPr marL="27178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»"/>
              <a:defRPr sz="900">
                <a:solidFill>
                  <a:schemeClr val="bg2"/>
                </a:solidFill>
                <a:latin typeface="+mn-lt"/>
              </a:defRPr>
            </a:lvl8pPr>
            <a:lvl9pPr marL="3175000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Char char="»"/>
              <a:defRPr sz="900">
                <a:solidFill>
                  <a:schemeClr val="bg2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lang="en-AU" sz="1800" b="1" kern="0" dirty="0" smtClean="0">
                <a:solidFill>
                  <a:srgbClr val="000000"/>
                </a:solidFill>
                <a:latin typeface="Calibri"/>
                <a:ea typeface=""/>
                <a:cs typeface=""/>
              </a:rPr>
              <a:t>R27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Business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Issues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Business unprepared for</a:t>
            </a:r>
            <a:r>
              <a:rPr kumimoji="0" lang="en-AU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Agile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Negotiation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</a:t>
            </a:r>
            <a:r>
              <a:rPr lang="en-AU" sz="1800" b="1" kern="0" dirty="0" smtClean="0">
                <a:solidFill>
                  <a:srgbClr val="000000"/>
                </a:solidFill>
                <a:latin typeface="Calibri"/>
                <a:ea typeface=""/>
                <a:cs typeface=""/>
              </a:rPr>
              <a:t>over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collaboration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Missing strategic coordination</a:t>
            </a:r>
          </a:p>
          <a:p>
            <a:pPr marL="342900" indent="-342900" defTabSz="914400">
              <a:buFont typeface="Arial" pitchFamily="34" charset="0"/>
              <a:buChar char="•"/>
            </a:pPr>
            <a:r>
              <a:rPr lang="en-AU" sz="1800" b="1" kern="0" dirty="0">
                <a:solidFill>
                  <a:srgbClr val="000000"/>
                </a:solidFill>
              </a:rPr>
              <a:t>Business making solution </a:t>
            </a:r>
            <a:r>
              <a:rPr lang="en-AU" sz="1800" b="1" kern="0" dirty="0" smtClean="0">
                <a:solidFill>
                  <a:srgbClr val="000000"/>
                </a:solidFill>
              </a:rPr>
              <a:t>choices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lang="en-AU" sz="1800" b="1" kern="0" dirty="0" smtClean="0">
                <a:solidFill>
                  <a:srgbClr val="000000"/>
                </a:solidFill>
                <a:latin typeface="Calibri"/>
                <a:ea typeface=""/>
                <a:cs typeface=""/>
              </a:rPr>
              <a:t>R27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Delivery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Team Issues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Sprint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over-commitments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Team context-switching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Delivery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failing to maintain visibility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No consistent feature estimation process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lang="en-AU" sz="1800" b="1" kern="0" dirty="0" smtClean="0">
                <a:solidFill>
                  <a:srgbClr val="000000"/>
                </a:solidFill>
                <a:latin typeface="Calibri"/>
                <a:ea typeface=""/>
                <a:cs typeface=""/>
              </a:rPr>
              <a:t>R27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Technical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Issues</a:t>
            </a:r>
          </a:p>
          <a:p>
            <a:pPr marL="342900" indent="-342900" defTabSz="914400">
              <a:buFont typeface="Arial" pitchFamily="34" charset="0"/>
              <a:buChar char="•"/>
            </a:pPr>
            <a:r>
              <a:rPr lang="en-AU" sz="1800" b="1" kern="0" dirty="0">
                <a:solidFill>
                  <a:srgbClr val="000000"/>
                </a:solidFill>
              </a:rPr>
              <a:t>Vague &amp; missing</a:t>
            </a:r>
            <a:r>
              <a:rPr lang="en-AU" sz="1800" b="1" kern="0" dirty="0">
                <a:solidFill>
                  <a:srgbClr val="969696"/>
                </a:solidFill>
              </a:rPr>
              <a:t> </a:t>
            </a:r>
            <a:r>
              <a:rPr lang="en-AU" sz="1800" b="1" kern="0" dirty="0">
                <a:solidFill>
                  <a:srgbClr val="000000"/>
                </a:solidFill>
              </a:rPr>
              <a:t>acceptance criteria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No mitigation of downstream dependencies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No automated test / environment mgmt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itchFamily="34" charset="0"/>
              <a:buChar char="•"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701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643438" y="6453188"/>
            <a:ext cx="433387" cy="287337"/>
          </a:xfrm>
        </p:spPr>
        <p:txBody>
          <a:bodyPr/>
          <a:lstStyle/>
          <a:p>
            <a:pPr>
              <a:defRPr/>
            </a:pPr>
            <a:fld id="{C00EC9D9-F0D1-4CE0-8271-290734DAB85F}" type="slidenum">
              <a:rPr lang="en-AU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1547664" y="1484784"/>
            <a:ext cx="7344816" cy="4176464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AU" b="1" dirty="0" smtClean="0">
                <a:solidFill>
                  <a:schemeClr val="tx1"/>
                </a:solidFill>
              </a:rPr>
              <a:t>400% increase in project throughput </a:t>
            </a:r>
            <a:r>
              <a:rPr lang="en-AU" dirty="0" smtClean="0"/>
              <a:t>over the life of the release.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Project </a:t>
            </a:r>
            <a:r>
              <a:rPr lang="en-AU" b="1" dirty="0" smtClean="0">
                <a:solidFill>
                  <a:schemeClr val="tx1"/>
                </a:solidFill>
              </a:rPr>
              <a:t>went</a:t>
            </a:r>
            <a:r>
              <a:rPr lang="en-AU" dirty="0" smtClean="0"/>
              <a:t> </a:t>
            </a:r>
            <a:r>
              <a:rPr lang="en-AU" b="1" dirty="0" smtClean="0">
                <a:solidFill>
                  <a:srgbClr val="00B050"/>
                </a:solidFill>
              </a:rPr>
              <a:t>green</a:t>
            </a:r>
            <a:r>
              <a:rPr lang="en-AU" b="1" dirty="0" smtClean="0">
                <a:solidFill>
                  <a:schemeClr val="tx1"/>
                </a:solidFill>
              </a:rPr>
              <a:t> across the board </a:t>
            </a:r>
            <a:r>
              <a:rPr lang="en-AU" dirty="0" smtClean="0"/>
              <a:t>in PSG - first time ever.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Project </a:t>
            </a:r>
            <a:r>
              <a:rPr lang="en-AU" b="1" dirty="0" smtClean="0">
                <a:solidFill>
                  <a:schemeClr val="tx1"/>
                </a:solidFill>
              </a:rPr>
              <a:t>over-delivered</a:t>
            </a:r>
            <a:r>
              <a:rPr lang="en-AU" dirty="0" smtClean="0"/>
              <a:t> </a:t>
            </a:r>
            <a:r>
              <a:rPr lang="en-AU" dirty="0"/>
              <a:t>– brought </a:t>
            </a:r>
            <a:r>
              <a:rPr lang="en-AU" b="1" dirty="0">
                <a:solidFill>
                  <a:schemeClr val="tx1"/>
                </a:solidFill>
              </a:rPr>
              <a:t>2 significant features </a:t>
            </a:r>
            <a:r>
              <a:rPr lang="en-AU" dirty="0"/>
              <a:t>forward into the </a:t>
            </a:r>
            <a:r>
              <a:rPr lang="en-AU" dirty="0" smtClean="0"/>
              <a:t>28.0 release from 28.x (T&amp;Cs, Out-of-App </a:t>
            </a:r>
            <a:r>
              <a:rPr lang="en-AU" dirty="0"/>
              <a:t>C</a:t>
            </a:r>
            <a:r>
              <a:rPr lang="en-AU" dirty="0" smtClean="0"/>
              <a:t>ollections).</a:t>
            </a:r>
            <a:endParaRPr lang="en-AU" dirty="0"/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R28.0 </a:t>
            </a:r>
            <a:r>
              <a:rPr lang="en-AU" b="1" dirty="0" smtClean="0">
                <a:solidFill>
                  <a:srgbClr val="00B050"/>
                </a:solidFill>
              </a:rPr>
              <a:t>released</a:t>
            </a:r>
            <a:r>
              <a:rPr lang="en-AU" dirty="0" smtClean="0"/>
              <a:t> </a:t>
            </a:r>
            <a:r>
              <a:rPr lang="en-AU" b="1" dirty="0" smtClean="0">
                <a:solidFill>
                  <a:srgbClr val="00B050"/>
                </a:solidFill>
              </a:rPr>
              <a:t>on time </a:t>
            </a:r>
            <a:r>
              <a:rPr lang="en-AU" dirty="0" smtClean="0"/>
              <a:t>with </a:t>
            </a:r>
            <a:r>
              <a:rPr lang="en-AU" b="1" dirty="0" smtClean="0">
                <a:solidFill>
                  <a:schemeClr val="tx1"/>
                </a:solidFill>
              </a:rPr>
              <a:t>no heroics</a:t>
            </a:r>
            <a:r>
              <a:rPr lang="en-AU" dirty="0" smtClean="0"/>
              <a:t>, 26 minor defects assigned to patch, </a:t>
            </a:r>
            <a:r>
              <a:rPr lang="en-AU" b="1" dirty="0" smtClean="0">
                <a:solidFill>
                  <a:schemeClr val="tx1"/>
                </a:solidFill>
              </a:rPr>
              <a:t>only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b="1" dirty="0" smtClean="0">
                <a:solidFill>
                  <a:schemeClr val="tx1"/>
                </a:solidFill>
              </a:rPr>
              <a:t>1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b="1" dirty="0" smtClean="0">
                <a:solidFill>
                  <a:schemeClr val="tx1"/>
                </a:solidFill>
              </a:rPr>
              <a:t>sev-2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dirty="0" smtClean="0"/>
              <a:t>discovered since release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“Kaching For Everyone” – a </a:t>
            </a:r>
            <a:r>
              <a:rPr lang="en-AU" b="1" dirty="0" smtClean="0">
                <a:solidFill>
                  <a:schemeClr val="tx1"/>
                </a:solidFill>
              </a:rPr>
              <a:t>major new business case initiated</a:t>
            </a:r>
            <a:r>
              <a:rPr lang="en-AU" dirty="0" smtClean="0"/>
              <a:t>, negotiated, detailed and estimated in 28.0 </a:t>
            </a:r>
            <a:r>
              <a:rPr lang="en-AU" b="1" dirty="0" smtClean="0">
                <a:solidFill>
                  <a:srgbClr val="00B050"/>
                </a:solidFill>
              </a:rPr>
              <a:t>without</a:t>
            </a:r>
            <a:r>
              <a:rPr lang="en-AU" b="1" dirty="0" smtClean="0">
                <a:solidFill>
                  <a:schemeClr val="tx1"/>
                </a:solidFill>
              </a:rPr>
              <a:t> </a:t>
            </a:r>
            <a:r>
              <a:rPr lang="en-AU" b="1" dirty="0" smtClean="0">
                <a:solidFill>
                  <a:srgbClr val="00B050"/>
                </a:solidFill>
              </a:rPr>
              <a:t>any disruption to delivery </a:t>
            </a:r>
            <a:r>
              <a:rPr lang="en-AU" dirty="0" smtClean="0"/>
              <a:t>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dirty="0" smtClean="0"/>
              <a:t>Business Manager </a:t>
            </a:r>
            <a:r>
              <a:rPr lang="en-AU" dirty="0" smtClean="0"/>
              <a:t>and </a:t>
            </a:r>
            <a:r>
              <a:rPr lang="en-AU" dirty="0" smtClean="0"/>
              <a:t>Tech. BAs </a:t>
            </a:r>
            <a:r>
              <a:rPr lang="en-AU" dirty="0" smtClean="0"/>
              <a:t>in </a:t>
            </a:r>
            <a:r>
              <a:rPr lang="en-AU" b="1" dirty="0" smtClean="0">
                <a:solidFill>
                  <a:srgbClr val="00B050"/>
                </a:solidFill>
              </a:rPr>
              <a:t>collaborative engagement </a:t>
            </a:r>
            <a:r>
              <a:rPr lang="en-AU" dirty="0"/>
              <a:t>through</a:t>
            </a:r>
            <a:r>
              <a:rPr lang="en-AU" b="1" dirty="0" smtClean="0">
                <a:solidFill>
                  <a:srgbClr val="00B050"/>
                </a:solidFill>
              </a:rPr>
              <a:t> </a:t>
            </a:r>
            <a:r>
              <a:rPr lang="en-AU" b="1" dirty="0" smtClean="0">
                <a:solidFill>
                  <a:schemeClr val="tx1"/>
                </a:solidFill>
              </a:rPr>
              <a:t>planning activities at </a:t>
            </a:r>
            <a:r>
              <a:rPr lang="en-AU" b="1" i="1" dirty="0" smtClean="0">
                <a:solidFill>
                  <a:schemeClr val="tx1"/>
                </a:solidFill>
              </a:rPr>
              <a:t>all</a:t>
            </a:r>
            <a:r>
              <a:rPr lang="en-AU" b="1" dirty="0" smtClean="0">
                <a:solidFill>
                  <a:schemeClr val="tx1"/>
                </a:solidFill>
              </a:rPr>
              <a:t> levels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5445224"/>
            <a:ext cx="194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rgbClr val="00B050"/>
                </a:solidFill>
                <a:latin typeface="Verdana" pitchFamily="34" charset="0"/>
              </a:rPr>
              <a:t>How?</a:t>
            </a:r>
            <a:endParaRPr lang="en-US" sz="4400" b="1" dirty="0">
              <a:solidFill>
                <a:srgbClr val="00B050"/>
              </a:solidFill>
              <a:latin typeface="Verdana" pitchFamily="34" charset="0"/>
            </a:endParaRPr>
          </a:p>
        </p:txBody>
      </p:sp>
      <p:sp>
        <p:nvSpPr>
          <p:cNvPr id="6" name="Up Arrow 5"/>
          <p:cNvSpPr/>
          <p:nvPr/>
        </p:nvSpPr>
        <p:spPr bwMode="auto">
          <a:xfrm>
            <a:off x="212329" y="1772816"/>
            <a:ext cx="1224136" cy="2952328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AU" sz="1100" dirty="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9916" y="241300"/>
            <a:ext cx="7549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/>
                </a:solidFill>
                <a:latin typeface="Optima"/>
                <a:cs typeface="Optima"/>
              </a:rPr>
              <a:t>2</a:t>
            </a:r>
            <a:r>
              <a:rPr lang="en-US" sz="4000" baseline="30000" dirty="0" smtClean="0">
                <a:solidFill>
                  <a:prstClr val="white"/>
                </a:solidFill>
                <a:latin typeface="Optima"/>
                <a:cs typeface="Optima"/>
              </a:rPr>
              <a:t>nd</a:t>
            </a:r>
            <a:r>
              <a:rPr lang="en-US" sz="4000" dirty="0" smtClean="0">
                <a:solidFill>
                  <a:prstClr val="white"/>
                </a:solidFill>
                <a:latin typeface="Optima"/>
                <a:cs typeface="Optima"/>
              </a:rPr>
              <a:t> Release A Huge Improvement</a:t>
            </a:r>
          </a:p>
        </p:txBody>
      </p:sp>
    </p:spTree>
    <p:extLst>
      <p:ext uri="{BB962C8B-B14F-4D97-AF65-F5344CB8AC3E}">
        <p14:creationId xmlns:p14="http://schemas.microsoft.com/office/powerpoint/2010/main" val="986326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5488" y="38100"/>
            <a:ext cx="8118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>
                <a:solidFill>
                  <a:prstClr val="white"/>
                </a:solidFill>
                <a:latin typeface="Optima"/>
                <a:cs typeface="Optima"/>
              </a:rPr>
              <a:t>Breadth-first Agile 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Product Management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2" y="-1066800"/>
            <a:ext cx="8077200" cy="777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32682" y="5914014"/>
            <a:ext cx="104151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0EC9D9-F0D1-4CE0-8271-290734DAB85F}" type="slidenum">
              <a:rPr lang="en-AU" smtClean="0">
                <a:solidFill>
                  <a:srgbClr val="000000"/>
                </a:solidFill>
                <a:latin typeface="Franklin Gothic Demi Cond" pitchFamily="34" charset="0"/>
              </a:rPr>
              <a:pPr>
                <a:defRPr/>
              </a:pPr>
              <a:t>26</a:t>
            </a:fld>
            <a:endParaRPr lang="en-AU" dirty="0">
              <a:solidFill>
                <a:srgbClr val="000000"/>
              </a:solidFill>
              <a:latin typeface="Franklin Gothic Demi Cond" pitchFamily="34" charset="0"/>
            </a:endParaRPr>
          </a:p>
        </p:txBody>
      </p:sp>
      <p:sp>
        <p:nvSpPr>
          <p:cNvPr id="5" name="Diagonal Stripe 4"/>
          <p:cNvSpPr/>
          <p:nvPr/>
        </p:nvSpPr>
        <p:spPr bwMode="auto">
          <a:xfrm rot="15375691">
            <a:off x="1697893" y="806357"/>
            <a:ext cx="4939877" cy="6087592"/>
          </a:xfrm>
          <a:prstGeom prst="diagStrip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AU" sz="1100">
              <a:solidFill>
                <a:srgbClr val="666666"/>
              </a:solidFill>
              <a:latin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9170" y="665018"/>
            <a:ext cx="1127232" cy="938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isometricTopUp">
              <a:rot lat="19476000" lon="18882001" rev="3612000"/>
            </a:camera>
            <a:lightRig rig="threePt" dir="t"/>
          </a:scene3d>
        </p:spPr>
        <p:txBody>
          <a:bodyPr wrap="none" rtlCol="0">
            <a:spAutoFit/>
            <a:scene3d>
              <a:camera prst="isometricBottomUp">
                <a:rot lat="2124000" lon="18882001" rev="17987999"/>
              </a:camera>
              <a:lightRig rig="threePt" dir="t"/>
            </a:scene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666666"/>
                </a:solidFill>
                <a:latin typeface="Apple Casual"/>
                <a:cs typeface="Apple Casual"/>
              </a:rPr>
              <a:t>Business Case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666666"/>
              </a:solidFill>
              <a:latin typeface="Apple Casual"/>
              <a:cs typeface="Apple Casual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666666"/>
                </a:solidFill>
                <a:latin typeface="Apple Casual"/>
                <a:cs typeface="Apple Casual"/>
              </a:rPr>
              <a:t>Stakeholders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666666"/>
                </a:solidFill>
                <a:latin typeface="Apple Casual"/>
                <a:cs typeface="Apple Casual"/>
              </a:rPr>
              <a:t>CX/UX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666666"/>
                </a:solidFill>
                <a:latin typeface="Apple Casual"/>
                <a:cs typeface="Apple Casual"/>
              </a:rPr>
              <a:t>Epic list</a:t>
            </a:r>
          </a:p>
        </p:txBody>
      </p:sp>
      <p:sp>
        <p:nvSpPr>
          <p:cNvPr id="12" name="TextBox 11"/>
          <p:cNvSpPr txBox="1"/>
          <p:nvPr/>
        </p:nvSpPr>
        <p:spPr>
          <a:xfrm rot="21430527">
            <a:off x="5344845" y="5179045"/>
            <a:ext cx="1576971" cy="707886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RELEASE</a:t>
            </a:r>
            <a:b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</a:b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REFACTORING</a:t>
            </a:r>
          </a:p>
        </p:txBody>
      </p:sp>
      <p:sp>
        <p:nvSpPr>
          <p:cNvPr id="13" name="TextBox 12"/>
          <p:cNvSpPr txBox="1"/>
          <p:nvPr/>
        </p:nvSpPr>
        <p:spPr>
          <a:xfrm rot="21430527">
            <a:off x="3611417" y="4120775"/>
            <a:ext cx="1909497" cy="1015663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BUSINESS BINGO</a:t>
            </a:r>
            <a:b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</a:b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ESTIMATION &amp;</a:t>
            </a:r>
            <a:b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</a:b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PRIORITIZATION</a:t>
            </a:r>
          </a:p>
        </p:txBody>
      </p:sp>
      <p:sp>
        <p:nvSpPr>
          <p:cNvPr id="14" name="TextBox 13"/>
          <p:cNvSpPr txBox="1"/>
          <p:nvPr/>
        </p:nvSpPr>
        <p:spPr>
          <a:xfrm rot="21430527">
            <a:off x="2355701" y="3484954"/>
            <a:ext cx="1374095" cy="707886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FEATURE /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THEME MAP</a:t>
            </a:r>
          </a:p>
        </p:txBody>
      </p:sp>
      <p:sp>
        <p:nvSpPr>
          <p:cNvPr id="16" name="TextBox 15"/>
          <p:cNvSpPr txBox="1"/>
          <p:nvPr/>
        </p:nvSpPr>
        <p:spPr>
          <a:xfrm rot="21430527">
            <a:off x="850886" y="2740267"/>
            <a:ext cx="1479892" cy="707886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IMPACT MAP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&amp; UX DESIGN</a:t>
            </a:r>
          </a:p>
        </p:txBody>
      </p:sp>
      <p:sp>
        <p:nvSpPr>
          <p:cNvPr id="17" name="TextBox 16"/>
          <p:cNvSpPr txBox="1"/>
          <p:nvPr/>
        </p:nvSpPr>
        <p:spPr>
          <a:xfrm rot="21430527">
            <a:off x="3298236" y="1738833"/>
            <a:ext cx="2799997" cy="400110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PRODUCT PLANNING TEAM</a:t>
            </a:r>
          </a:p>
        </p:txBody>
      </p:sp>
    </p:spTree>
    <p:extLst>
      <p:ext uri="{BB962C8B-B14F-4D97-AF65-F5344CB8AC3E}">
        <p14:creationId xmlns:p14="http://schemas.microsoft.com/office/powerpoint/2010/main" val="138843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" t="1827" r="1051" b="1768"/>
          <a:stretch/>
        </p:blipFill>
        <p:spPr bwMode="auto">
          <a:xfrm>
            <a:off x="95693" y="1453118"/>
            <a:ext cx="8091377" cy="479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 flipV="1">
            <a:off x="4373591" y="2750289"/>
            <a:ext cx="0" cy="2959390"/>
          </a:xfrm>
          <a:prstGeom prst="line">
            <a:avLst/>
          </a:prstGeom>
          <a:gradFill rotWithShape="1">
            <a:gsLst>
              <a:gs pos="0">
                <a:schemeClr val="accent1"/>
              </a:gs>
              <a:gs pos="50000">
                <a:srgbClr val="FFFF99"/>
              </a:gs>
              <a:gs pos="100000">
                <a:schemeClr val="accent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362660" y="4649682"/>
            <a:ext cx="86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solidFill>
                  <a:prstClr val="black"/>
                </a:solidFill>
              </a:rPr>
              <a:t>17%</a:t>
            </a:r>
            <a:endParaRPr lang="en-AU" sz="14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6198" y="3387893"/>
            <a:ext cx="86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prstClr val="black"/>
                </a:solidFill>
              </a:rPr>
              <a:t>4</a:t>
            </a:r>
            <a:r>
              <a:rPr lang="en-AU" sz="1400" dirty="0" smtClean="0">
                <a:solidFill>
                  <a:prstClr val="black"/>
                </a:solidFill>
              </a:rPr>
              <a:t>7%</a:t>
            </a:r>
            <a:endParaRPr lang="en-AU" sz="1400" dirty="0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24772" y="3403643"/>
            <a:ext cx="1474388" cy="276447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400" smtClean="0">
                <a:solidFill>
                  <a:prstClr val="white">
                    <a:lumMod val="95000"/>
                  </a:prstClr>
                </a:solidFill>
                <a:latin typeface="Arial" charset="0"/>
              </a:rPr>
              <a:t>Kaching </a:t>
            </a:r>
            <a:r>
              <a:rPr lang="en-AU" sz="1400" dirty="0" smtClean="0">
                <a:solidFill>
                  <a:prstClr val="white">
                    <a:lumMod val="95000"/>
                  </a:prstClr>
                </a:solidFill>
                <a:latin typeface="Arial" charset="0"/>
              </a:rPr>
              <a:t>R28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24771" y="4653271"/>
            <a:ext cx="1477927" cy="276447"/>
          </a:xfrm>
          <a:prstGeom prst="roundRect">
            <a:avLst/>
          </a:prstGeom>
          <a:solidFill>
            <a:srgbClr val="FF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400" dirty="0" smtClean="0">
                <a:solidFill>
                  <a:prstClr val="black"/>
                </a:solidFill>
                <a:latin typeface="Arial" charset="0"/>
              </a:rPr>
              <a:t>All other R28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86806" y="1453118"/>
            <a:ext cx="8233386" cy="4267175"/>
            <a:chOff x="786806" y="1190848"/>
            <a:chExt cx="8233386" cy="4267175"/>
          </a:xfrm>
        </p:grpSpPr>
        <p:sp>
          <p:nvSpPr>
            <p:cNvPr id="3" name="Rectangle 2"/>
            <p:cNvSpPr/>
            <p:nvPr/>
          </p:nvSpPr>
          <p:spPr bwMode="auto">
            <a:xfrm>
              <a:off x="786806" y="5293236"/>
              <a:ext cx="1765004" cy="140002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555421" y="5139064"/>
              <a:ext cx="1818169" cy="308345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&gt;2x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373591" y="4827181"/>
              <a:ext cx="1825189" cy="623766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&gt;10x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198781" y="3912781"/>
              <a:ext cx="1786269" cy="1541704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&gt;25x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985051" y="1190848"/>
              <a:ext cx="1035141" cy="4267175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000" dirty="0" smtClean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&gt;50x in prod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7442775" y="5139064"/>
              <a:ext cx="1492116" cy="27644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900" dirty="0" smtClean="0">
                  <a:solidFill>
                    <a:prstClr val="black"/>
                  </a:solidFill>
                  <a:latin typeface="Arial" charset="0"/>
                </a:rPr>
                <a:t>Relative Cost of a Defect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1860" y="241300"/>
            <a:ext cx="9065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Continuous Integration, </a:t>
            </a:r>
            <a:r>
              <a:rPr lang="en-US" sz="3600" smtClean="0">
                <a:solidFill>
                  <a:prstClr val="white"/>
                </a:solidFill>
                <a:latin typeface="Optima"/>
                <a:cs typeface="Optima"/>
              </a:rPr>
              <a:t>Virtual Environments</a:t>
            </a:r>
            <a:endParaRPr lang="en-US" sz="36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40000" y="1574799"/>
            <a:ext cx="4800600" cy="2822093"/>
            <a:chOff x="2540000" y="1574799"/>
            <a:chExt cx="4800600" cy="2822093"/>
          </a:xfrm>
        </p:grpSpPr>
        <p:sp>
          <p:nvSpPr>
            <p:cNvPr id="2" name="Left Brace 1"/>
            <p:cNvSpPr/>
            <p:nvPr/>
          </p:nvSpPr>
          <p:spPr bwMode="auto">
            <a:xfrm>
              <a:off x="4378339" y="1574799"/>
              <a:ext cx="1820441" cy="2822093"/>
            </a:xfrm>
            <a:prstGeom prst="leftBrace">
              <a:avLst>
                <a:gd name="adj1" fmla="val 8333"/>
                <a:gd name="adj2" fmla="val 21299"/>
              </a:avLst>
            </a:prstGeom>
            <a:noFill/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Char char="§"/>
                <a:tabLst/>
              </a:pPr>
              <a:endPara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9" name="Left Brace 18"/>
            <p:cNvSpPr/>
            <p:nvPr/>
          </p:nvSpPr>
          <p:spPr bwMode="auto">
            <a:xfrm>
              <a:off x="5930900" y="1574801"/>
              <a:ext cx="1409700" cy="914400"/>
            </a:xfrm>
            <a:prstGeom prst="leftBrace">
              <a:avLst>
                <a:gd name="adj1" fmla="val 8333"/>
                <a:gd name="adj2" fmla="val 66386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Char char="§"/>
                <a:tabLst/>
              </a:pPr>
              <a:endPara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40000" y="1981200"/>
              <a:ext cx="1932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“Deferred Quality”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7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3-02-08 at 10.54.15 AM.png"/>
          <p:cNvPicPr>
            <a:picLocks noChangeAspect="1"/>
          </p:cNvPicPr>
          <p:nvPr/>
        </p:nvPicPr>
        <p:blipFill rotWithShape="1">
          <a:blip r:embed="rId2"/>
          <a:srcRect t="19444" r="12104" b="9629"/>
          <a:stretch/>
        </p:blipFill>
        <p:spPr>
          <a:xfrm>
            <a:off x="585439" y="1358899"/>
            <a:ext cx="7008057" cy="486410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1" idx="2"/>
          </p:cNvCxnSpPr>
          <p:nvPr/>
        </p:nvCxnSpPr>
        <p:spPr>
          <a:xfrm rot="16200000" flipH="1">
            <a:off x="6648346" y="1978064"/>
            <a:ext cx="549420" cy="3101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96943" y="1596827"/>
            <a:ext cx="942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29.1 Release 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918740" y="4885816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28.3 Patch / Hotfix</a:t>
            </a:r>
            <a:endParaRPr lang="en-US" sz="1100" dirty="0"/>
          </a:p>
        </p:txBody>
      </p:sp>
      <p:sp>
        <p:nvSpPr>
          <p:cNvPr id="22" name="Right Brace 21"/>
          <p:cNvSpPr/>
          <p:nvPr/>
        </p:nvSpPr>
        <p:spPr>
          <a:xfrm rot="16200000" flipH="1">
            <a:off x="2162049" y="4803338"/>
            <a:ext cx="233291" cy="454884"/>
          </a:xfrm>
          <a:prstGeom prst="rightBrace">
            <a:avLst>
              <a:gd name="adj1" fmla="val 8333"/>
              <a:gd name="adj2" fmla="val 4841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6200000">
            <a:off x="1462408" y="4954934"/>
            <a:ext cx="377157" cy="406373"/>
          </a:xfrm>
          <a:prstGeom prst="rightBrace">
            <a:avLst>
              <a:gd name="adj1" fmla="val 8333"/>
              <a:gd name="adj2" fmla="val 4841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029699" y="5089018"/>
            <a:ext cx="50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28.2</a:t>
            </a:r>
          </a:p>
          <a:p>
            <a:r>
              <a:rPr lang="en-US" sz="1100" dirty="0" smtClean="0"/>
              <a:t>Patch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1386201" y="4538657"/>
            <a:ext cx="50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28.1</a:t>
            </a:r>
          </a:p>
          <a:p>
            <a:r>
              <a:rPr lang="en-US" sz="1100" dirty="0" smtClean="0"/>
              <a:t>Patch</a:t>
            </a:r>
            <a:endParaRPr lang="en-US" sz="1100" dirty="0"/>
          </a:p>
        </p:txBody>
      </p:sp>
      <p:sp>
        <p:nvSpPr>
          <p:cNvPr id="18" name="Right Brace 17"/>
          <p:cNvSpPr/>
          <p:nvPr/>
        </p:nvSpPr>
        <p:spPr>
          <a:xfrm rot="16200000" flipH="1">
            <a:off x="3445933" y="3886746"/>
            <a:ext cx="245543" cy="1701795"/>
          </a:xfrm>
          <a:prstGeom prst="rightBrace">
            <a:avLst>
              <a:gd name="adj1" fmla="val 8333"/>
              <a:gd name="adj2" fmla="val 4841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 rot="16200000" flipH="1">
            <a:off x="6451043" y="1697213"/>
            <a:ext cx="270945" cy="2013965"/>
          </a:xfrm>
          <a:prstGeom prst="rightBrace">
            <a:avLst>
              <a:gd name="adj1" fmla="val 8333"/>
              <a:gd name="adj2" fmla="val 4841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579532" y="2839667"/>
            <a:ext cx="2166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28.4 / 29.0 / 29.1 Hotfixing</a:t>
            </a:r>
          </a:p>
          <a:p>
            <a:r>
              <a:rPr lang="en-US" sz="1100" dirty="0" smtClean="0"/>
              <a:t>tracked in QC.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1350793" y="266700"/>
            <a:ext cx="660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3</a:t>
            </a:r>
            <a:r>
              <a:rPr lang="en-US" sz="3600" baseline="30000" dirty="0" smtClean="0">
                <a:solidFill>
                  <a:prstClr val="white"/>
                </a:solidFill>
                <a:latin typeface="Optima"/>
                <a:cs typeface="Optima"/>
              </a:rPr>
              <a:t>rd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 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Release: 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E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nter “Hot-Fix Hell”</a:t>
            </a:r>
            <a:endParaRPr lang="en-US" sz="36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21505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 t="35352" r="23407" b="12852"/>
          <a:stretch/>
        </p:blipFill>
        <p:spPr bwMode="auto">
          <a:xfrm>
            <a:off x="0" y="1143000"/>
            <a:ext cx="9144000" cy="511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5717" y="266700"/>
            <a:ext cx="1296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5351170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 flipH="1" flipV="1">
            <a:off x="2037796" y="5733304"/>
            <a:ext cx="2164143" cy="1607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4" y="1278139"/>
            <a:ext cx="5916075" cy="4714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338" y="2163274"/>
            <a:ext cx="3374602" cy="340504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75645" y="2194013"/>
            <a:ext cx="1043214" cy="10432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700" dirty="0" smtClean="0"/>
              <a:t>BUILD</a:t>
            </a:r>
            <a:endParaRPr lang="en-AU" sz="1700" dirty="0"/>
          </a:p>
        </p:txBody>
      </p:sp>
      <p:sp>
        <p:nvSpPr>
          <p:cNvPr id="10" name="Oval 9"/>
          <p:cNvSpPr/>
          <p:nvPr/>
        </p:nvSpPr>
        <p:spPr>
          <a:xfrm>
            <a:off x="1008190" y="2198546"/>
            <a:ext cx="1043214" cy="1043214"/>
          </a:xfrm>
          <a:prstGeom prst="ellipse">
            <a:avLst/>
          </a:prstGeom>
          <a:solidFill>
            <a:srgbClr val="33CC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LEARN</a:t>
            </a:r>
            <a:endParaRPr lang="en-AU" sz="1600" dirty="0"/>
          </a:p>
        </p:txBody>
      </p:sp>
      <p:sp>
        <p:nvSpPr>
          <p:cNvPr id="11" name="Oval 10"/>
          <p:cNvSpPr/>
          <p:nvPr/>
        </p:nvSpPr>
        <p:spPr>
          <a:xfrm>
            <a:off x="2571197" y="4666327"/>
            <a:ext cx="1043214" cy="1043214"/>
          </a:xfrm>
          <a:prstGeom prst="ellipse">
            <a:avLst/>
          </a:prstGeom>
          <a:solidFill>
            <a:srgbClr val="3366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533287" y="4978945"/>
            <a:ext cx="112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MEASURE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4259" y="113128"/>
            <a:ext cx="8840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Lean Startup is 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an Agile 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learning loop. Pivot until profit.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Continuous Integration and 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Experimentation.</a:t>
            </a:r>
            <a:endParaRPr lang="en-US" sz="28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0398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1520" y="1265682"/>
            <a:ext cx="8568952" cy="4899622"/>
            <a:chOff x="323528" y="1268760"/>
            <a:chExt cx="8568952" cy="4899622"/>
          </a:xfrm>
        </p:grpSpPr>
        <p:pic>
          <p:nvPicPr>
            <p:cNvPr id="1026" name="Picture 2" descr="http://upload.wikimedia.org/wikipedia/en/7/74/Continuous_Delivery_process_diagra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268760"/>
              <a:ext cx="8568952" cy="489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526523" y="1371941"/>
              <a:ext cx="998991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Automated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Programmer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Tests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27757" y="1365727"/>
              <a:ext cx="12241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Continuous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Integration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7935" y="1371212"/>
              <a:ext cx="122413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bIns="0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New Test / New Code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98415" y="1361550"/>
              <a:ext cx="1162519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Automated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Acceptance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Tests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87349" y="1361550"/>
              <a:ext cx="1162519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Human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Acceptance</a:t>
              </a:r>
            </a:p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Tests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24328" y="1371212"/>
              <a:ext cx="12241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900" b="1" dirty="0" smtClean="0">
                  <a:solidFill>
                    <a:schemeClr val="tx1"/>
                  </a:solidFill>
                </a:rPr>
                <a:t>Automated Deployment</a:t>
              </a:r>
              <a:endParaRPr lang="en-AU" sz="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26406" y="1417461"/>
            <a:ext cx="1162519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AU" sz="2000" b="1" dirty="0" smtClean="0">
                <a:solidFill>
                  <a:schemeClr val="tx1"/>
                </a:solidFill>
              </a:rPr>
              <a:t>BDD</a:t>
            </a:r>
            <a:endParaRPr lang="en-AU" sz="900" b="1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5125" y="1431575"/>
            <a:ext cx="116251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AU" b="1" smtClean="0"/>
              <a:t>FIT/SIT</a:t>
            </a:r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578" y="266700"/>
            <a:ext cx="8674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4</a:t>
            </a:r>
            <a:r>
              <a:rPr lang="en-US" sz="3600" baseline="30000" dirty="0" smtClean="0">
                <a:solidFill>
                  <a:prstClr val="white"/>
                </a:solidFill>
                <a:latin typeface="Optima"/>
                <a:cs typeface="Optima"/>
              </a:rPr>
              <a:t>th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 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Release introduced 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Quality Automation</a:t>
            </a:r>
          </a:p>
        </p:txBody>
      </p:sp>
    </p:spTree>
    <p:extLst>
      <p:ext uri="{BB962C8B-B14F-4D97-AF65-F5344CB8AC3E}">
        <p14:creationId xmlns:p14="http://schemas.microsoft.com/office/powerpoint/2010/main" val="1012992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16724" y="266700"/>
            <a:ext cx="767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Kaching: A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 $9 </a:t>
            </a:r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Billion Digital Channel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7139"/>
          <a:stretch/>
        </p:blipFill>
        <p:spPr>
          <a:xfrm>
            <a:off x="4631635" y="1122650"/>
            <a:ext cx="4502423" cy="5162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3728"/>
            <a:ext cx="5357190" cy="40030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" y="5148468"/>
            <a:ext cx="4748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ABFM award for "Most Innovative Retail Banking </a:t>
            </a:r>
            <a:endParaRPr lang="en-US" sz="1600" dirty="0" smtClean="0"/>
          </a:p>
          <a:p>
            <a:r>
              <a:rPr lang="en-US" sz="1600" dirty="0" smtClean="0"/>
              <a:t>Product</a:t>
            </a:r>
            <a:r>
              <a:rPr lang="en-US" sz="1600" dirty="0"/>
              <a:t>" 2012, 3 AIMIA awards in 2013 for best app in </a:t>
            </a:r>
            <a:endParaRPr lang="en-US" sz="1600" dirty="0" smtClean="0"/>
          </a:p>
          <a:p>
            <a:r>
              <a:rPr lang="en-US" sz="1600" dirty="0" smtClean="0"/>
              <a:t>Innovation</a:t>
            </a:r>
            <a:r>
              <a:rPr lang="en-US" sz="1600" dirty="0"/>
              <a:t>, Effectiveness and Financial </a:t>
            </a:r>
            <a:r>
              <a:rPr lang="en-US" sz="1600" dirty="0" smtClean="0"/>
              <a:t>Industry, </a:t>
            </a:r>
          </a:p>
          <a:p>
            <a:r>
              <a:rPr lang="en-US" sz="1600" dirty="0" smtClean="0"/>
              <a:t>Group</a:t>
            </a:r>
            <a:r>
              <a:rPr lang="en-US" sz="1600" dirty="0"/>
              <a:t> </a:t>
            </a:r>
            <a:r>
              <a:rPr lang="en-US" sz="1600" dirty="0" smtClean="0"/>
              <a:t>CIO </a:t>
            </a:r>
            <a:r>
              <a:rPr lang="en-US" sz="1600" dirty="0"/>
              <a:t>award for best </a:t>
            </a:r>
            <a:r>
              <a:rPr lang="en-US" sz="1600" dirty="0" smtClean="0"/>
              <a:t>program in </a:t>
            </a:r>
            <a:r>
              <a:rPr lang="en-US" sz="1600" dirty="0"/>
              <a:t>the bank.</a:t>
            </a:r>
          </a:p>
        </p:txBody>
      </p:sp>
    </p:spTree>
    <p:extLst>
      <p:ext uri="{BB962C8B-B14F-4D97-AF65-F5344CB8AC3E}">
        <p14:creationId xmlns:p14="http://schemas.microsoft.com/office/powerpoint/2010/main" val="1753018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7078" y="2540"/>
            <a:ext cx="67334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Lesson: Deliver products depth-first.</a:t>
            </a:r>
          </a:p>
          <a:p>
            <a:pPr algn="ctr"/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Manage them breadth-first. </a:t>
            </a:r>
            <a:endParaRPr lang="en-US" sz="32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7139"/>
          <a:stretch/>
        </p:blipFill>
        <p:spPr>
          <a:xfrm>
            <a:off x="4631635" y="1122650"/>
            <a:ext cx="4502423" cy="5162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3728"/>
            <a:ext cx="5357190" cy="40030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" y="5148468"/>
            <a:ext cx="4748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ABFM award for "Most Innovative Retail Banking </a:t>
            </a:r>
            <a:endParaRPr lang="en-US" sz="1600" dirty="0" smtClean="0"/>
          </a:p>
          <a:p>
            <a:r>
              <a:rPr lang="en-US" sz="1600" dirty="0" smtClean="0"/>
              <a:t>Product</a:t>
            </a:r>
            <a:r>
              <a:rPr lang="en-US" sz="1600" dirty="0"/>
              <a:t>" 2012, 3 AIMIA awards in 2013 for best app in </a:t>
            </a:r>
            <a:endParaRPr lang="en-US" sz="1600" dirty="0" smtClean="0"/>
          </a:p>
          <a:p>
            <a:r>
              <a:rPr lang="en-US" sz="1600" dirty="0" smtClean="0"/>
              <a:t>Innovation</a:t>
            </a:r>
            <a:r>
              <a:rPr lang="en-US" sz="1600" dirty="0"/>
              <a:t>, Effectiveness and Financial </a:t>
            </a:r>
            <a:r>
              <a:rPr lang="en-US" sz="1600" dirty="0" smtClean="0"/>
              <a:t>Industry, </a:t>
            </a:r>
          </a:p>
          <a:p>
            <a:r>
              <a:rPr lang="en-US" sz="1600" dirty="0" smtClean="0"/>
              <a:t>Group</a:t>
            </a:r>
            <a:r>
              <a:rPr lang="en-US" sz="1600" dirty="0"/>
              <a:t> </a:t>
            </a:r>
            <a:r>
              <a:rPr lang="en-US" sz="1600" dirty="0" smtClean="0"/>
              <a:t>CIO </a:t>
            </a:r>
            <a:r>
              <a:rPr lang="en-US" sz="1600" dirty="0"/>
              <a:t>award for best </a:t>
            </a:r>
            <a:r>
              <a:rPr lang="en-US" sz="1600" dirty="0" smtClean="0"/>
              <a:t>program in </a:t>
            </a:r>
            <a:r>
              <a:rPr lang="en-US" sz="1600" dirty="0"/>
              <a:t>the bank.</a:t>
            </a:r>
          </a:p>
        </p:txBody>
      </p:sp>
    </p:spTree>
    <p:extLst>
      <p:ext uri="{BB962C8B-B14F-4D97-AF65-F5344CB8AC3E}">
        <p14:creationId xmlns:p14="http://schemas.microsoft.com/office/powerpoint/2010/main" val="1759040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29" y="0"/>
            <a:ext cx="8839061" cy="1131570"/>
          </a:xfrm>
        </p:spPr>
        <p:txBody>
          <a:bodyPr>
            <a:noAutofit/>
          </a:bodyPr>
          <a:lstStyle/>
          <a:p>
            <a:r>
              <a:rPr lang="en-AU" altLang="en-US" sz="2000" kern="0" dirty="0" smtClean="0"/>
              <a:t>Given </a:t>
            </a:r>
            <a:r>
              <a:rPr lang="en-AU" altLang="en-US" sz="2000" kern="0" dirty="0" smtClean="0"/>
              <a:t>the many proof points, Agile </a:t>
            </a:r>
            <a:r>
              <a:rPr lang="en-AU" altLang="en-US" sz="2000" kern="0" dirty="0"/>
              <a:t>is </a:t>
            </a:r>
            <a:r>
              <a:rPr lang="en-AU" altLang="en-US" sz="2000" kern="0" dirty="0" smtClean="0"/>
              <a:t>no longer </a:t>
            </a:r>
            <a:r>
              <a:rPr lang="en-AU" altLang="en-US" sz="2000" kern="0" dirty="0"/>
              <a:t>the domain of </a:t>
            </a:r>
            <a:r>
              <a:rPr lang="en-AU" altLang="en-US" sz="2000" kern="0" dirty="0" smtClean="0"/>
              <a:t>start-ups.  Over</a:t>
            </a:r>
            <a:r>
              <a:rPr lang="en-US" altLang="en-US" sz="2000" kern="0" dirty="0" smtClean="0"/>
              <a:t> </a:t>
            </a:r>
            <a:r>
              <a:rPr lang="en-US" altLang="en-US" sz="2000" kern="0" dirty="0"/>
              <a:t>80% of global </a:t>
            </a:r>
            <a:r>
              <a:rPr lang="en-US" altLang="en-US" sz="2000" kern="0" dirty="0" smtClean="0"/>
              <a:t>organizations deliver using </a:t>
            </a:r>
            <a:r>
              <a:rPr lang="en-US" altLang="en-US" sz="2000" kern="0" dirty="0" smtClean="0"/>
              <a:t>A</a:t>
            </a:r>
            <a:r>
              <a:rPr lang="en-US" altLang="en-US" sz="2000" kern="0" dirty="0" smtClean="0"/>
              <a:t>gile.  </a:t>
            </a:r>
            <a:endParaRPr lang="en-AU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029" y="1231178"/>
            <a:ext cx="4272093" cy="5060373"/>
          </a:xfrm>
        </p:spPr>
        <p:txBody>
          <a:bodyPr>
            <a:normAutofit/>
          </a:bodyPr>
          <a:lstStyle/>
          <a:p>
            <a:r>
              <a:rPr lang="en-US" sz="1800" dirty="0"/>
              <a:t>84% </a:t>
            </a:r>
            <a:r>
              <a:rPr lang="en-US" sz="1800" dirty="0" smtClean="0"/>
              <a:t>have delivery </a:t>
            </a:r>
            <a:r>
              <a:rPr lang="en-US" sz="1800" dirty="0" smtClean="0"/>
              <a:t>projects </a:t>
            </a:r>
            <a:r>
              <a:rPr lang="en-US" sz="1800" dirty="0"/>
              <a:t>using Agile </a:t>
            </a:r>
            <a:r>
              <a:rPr lang="en-US" sz="1800" dirty="0" smtClean="0"/>
              <a:t>approaches</a:t>
            </a:r>
          </a:p>
          <a:p>
            <a:endParaRPr lang="en-US" sz="1800" dirty="0"/>
          </a:p>
          <a:p>
            <a:r>
              <a:rPr lang="en-US" sz="1800" dirty="0"/>
              <a:t>37% of </a:t>
            </a:r>
            <a:r>
              <a:rPr lang="en-AU" sz="1800" dirty="0"/>
              <a:t>organisations</a:t>
            </a:r>
            <a:r>
              <a:rPr lang="en-US" sz="1800" dirty="0"/>
              <a:t> use Agile for ¾ or more of their </a:t>
            </a:r>
            <a:r>
              <a:rPr lang="en-US" sz="1800" dirty="0" smtClean="0"/>
              <a:t>products</a:t>
            </a:r>
            <a:endParaRPr lang="en-US" sz="1800" dirty="0"/>
          </a:p>
          <a:p>
            <a:endParaRPr lang="en-US" sz="1800" dirty="0"/>
          </a:p>
          <a:p>
            <a:r>
              <a:rPr lang="en-US" altLang="en-US" sz="1800" kern="0" dirty="0" smtClean="0"/>
              <a:t>Most large </a:t>
            </a:r>
            <a:r>
              <a:rPr lang="en-AU" altLang="en-US" sz="1800" kern="0" dirty="0" smtClean="0"/>
              <a:t>Australian </a:t>
            </a:r>
            <a:r>
              <a:rPr lang="en-AU" altLang="en-US" sz="1800" kern="0" dirty="0"/>
              <a:t>organisations </a:t>
            </a:r>
            <a:r>
              <a:rPr lang="en-AU" altLang="en-US" sz="1800" kern="0" dirty="0" smtClean="0"/>
              <a:t>are investing </a:t>
            </a:r>
            <a:r>
              <a:rPr lang="en-AU" altLang="en-US" sz="1800" kern="0" dirty="0"/>
              <a:t>in </a:t>
            </a:r>
            <a:r>
              <a:rPr lang="en-AU" altLang="en-US" sz="1800" kern="0" dirty="0" smtClean="0"/>
              <a:t>Agility </a:t>
            </a:r>
            <a:r>
              <a:rPr lang="en-AU" altLang="en-US" sz="1800" kern="0" dirty="0"/>
              <a:t>programs:</a:t>
            </a:r>
            <a:endParaRPr lang="en-AU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112" y="1236518"/>
            <a:ext cx="4333978" cy="5060373"/>
          </a:xfrm>
        </p:spPr>
        <p:txBody>
          <a:bodyPr>
            <a:normAutofit/>
          </a:bodyPr>
          <a:lstStyle/>
          <a:p>
            <a:r>
              <a:rPr lang="en-AU" sz="1800" dirty="0" smtClean="0"/>
              <a:t>Top </a:t>
            </a:r>
            <a:r>
              <a:rPr lang="en-AU" sz="1800" dirty="0"/>
              <a:t>3 reasons cited </a:t>
            </a:r>
            <a:r>
              <a:rPr lang="en-AU" sz="1800" dirty="0" smtClean="0"/>
              <a:t>to</a:t>
            </a:r>
            <a:r>
              <a:rPr lang="en-AU" sz="1800" dirty="0" smtClean="0"/>
              <a:t> adopt </a:t>
            </a:r>
            <a:r>
              <a:rPr lang="en-AU" sz="1800" dirty="0"/>
              <a:t>Agile : </a:t>
            </a:r>
            <a:endParaRPr lang="en-AU" sz="1800" dirty="0" smtClean="0"/>
          </a:p>
          <a:p>
            <a:endParaRPr lang="en-AU" sz="1800" dirty="0"/>
          </a:p>
          <a:p>
            <a:pPr lvl="1"/>
            <a:r>
              <a:rPr lang="en-AU" sz="1800" dirty="0"/>
              <a:t>accelerating time to market </a:t>
            </a:r>
          </a:p>
          <a:p>
            <a:pPr lvl="1"/>
            <a:r>
              <a:rPr lang="en-AU" sz="1800" dirty="0"/>
              <a:t>manage changing priorities</a:t>
            </a:r>
          </a:p>
          <a:p>
            <a:pPr lvl="1"/>
            <a:r>
              <a:rPr lang="en-AU" sz="1800" dirty="0"/>
              <a:t>better aligning IT and business objectives </a:t>
            </a:r>
          </a:p>
          <a:p>
            <a:endParaRPr lang="en-AU" sz="18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785" y="3383280"/>
            <a:ext cx="4564493" cy="2740828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9" y="3824761"/>
            <a:ext cx="562115" cy="56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77" y="3863580"/>
            <a:ext cx="875526" cy="58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173" y="3919321"/>
            <a:ext cx="697589" cy="41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6" y="4473278"/>
            <a:ext cx="723876" cy="48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Suncorp Bank and ATM [Shop 44]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77" y="4506055"/>
            <a:ext cx="843173" cy="48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3206" y="4506055"/>
            <a:ext cx="1238752" cy="4624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207" y="5101201"/>
            <a:ext cx="1055858" cy="3386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528" y="5083498"/>
            <a:ext cx="378974" cy="479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07" y="5035475"/>
            <a:ext cx="879021" cy="879021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16" y="5823075"/>
            <a:ext cx="630634" cy="20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3553" y="271780"/>
            <a:ext cx="6262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But </a:t>
            </a:r>
            <a:r>
              <a:rPr lang="is-IS" sz="3200" dirty="0" smtClean="0">
                <a:solidFill>
                  <a:prstClr val="white"/>
                </a:solidFill>
                <a:latin typeface="Optima"/>
                <a:cs typeface="Optima"/>
              </a:rPr>
              <a:t>… </a:t>
            </a:r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Beware</a:t>
            </a:r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 T</a:t>
            </a:r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he </a:t>
            </a:r>
            <a:r>
              <a:rPr lang="en-US" sz="3200" dirty="0">
                <a:solidFill>
                  <a:prstClr val="white"/>
                </a:solidFill>
                <a:latin typeface="Optima"/>
                <a:cs typeface="Optima"/>
              </a:rPr>
              <a:t>F</a:t>
            </a:r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rozen Middle!</a:t>
            </a:r>
            <a:endParaRPr lang="en-US" sz="32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366" t="2767" r="27495" b="7114"/>
          <a:stretch/>
        </p:blipFill>
        <p:spPr>
          <a:xfrm>
            <a:off x="0" y="1117600"/>
            <a:ext cx="3830320" cy="5161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30320" y="1249680"/>
            <a:ext cx="53136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PMs track budgets, baselines, spec sign-offs, risk register, critical path, CRs, phase gates, environment deployment, resource and tech dependencies, individual tasking &amp; reviews, RACI and timesheets.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Self-managing feature teams don’t use those things. Continuous integration, continuous delivery, continuous improvement of ROI-prioritized, fully spec’ed, tested, well documented product features,     one after another like clockwork, servant-led.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Execs see the benefits in better ROI, lower cost of change,</a:t>
            </a:r>
            <a:r>
              <a:rPr lang="en-US" dirty="0"/>
              <a:t> </a:t>
            </a:r>
            <a:r>
              <a:rPr lang="en-US" dirty="0" smtClean="0"/>
              <a:t>more transparency, faster risk reduction. Doers enjoy collaboration, autonomy, life balance.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But proper Agile tracks products, not projects. It has POs, not PMs. It has holarchy, not hierarchy 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5204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5780" y="1125220"/>
            <a:ext cx="7897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Optima"/>
                <a:cs typeface="Optima"/>
              </a:rPr>
              <a:t>“In Agile, </a:t>
            </a:r>
            <a:r>
              <a:rPr lang="en-US" sz="2000" dirty="0">
                <a:latin typeface="Optima"/>
                <a:cs typeface="Optima"/>
              </a:rPr>
              <a:t>some people just can't make the </a:t>
            </a:r>
            <a:r>
              <a:rPr lang="en-US" sz="2000" dirty="0" smtClean="0">
                <a:latin typeface="Optima"/>
                <a:cs typeface="Optima"/>
              </a:rPr>
              <a:t>journey. We started by </a:t>
            </a:r>
          </a:p>
          <a:p>
            <a:pPr algn="ctr"/>
            <a:r>
              <a:rPr lang="en-US" sz="2000" dirty="0">
                <a:latin typeface="Optima"/>
                <a:cs typeface="Optima"/>
              </a:rPr>
              <a:t>s</a:t>
            </a:r>
            <a:r>
              <a:rPr lang="en-US" sz="2000" dirty="0" smtClean="0">
                <a:latin typeface="Optima"/>
                <a:cs typeface="Optima"/>
              </a:rPr>
              <a:t>acking all middle managers.” – Paul Gladigau, CIO, JP Morgan Chase</a:t>
            </a:r>
            <a:endParaRPr lang="en-US" sz="2000" dirty="0" smtClean="0">
              <a:latin typeface="Optima"/>
              <a:cs typeface="Optim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1605" y="2021840"/>
            <a:ext cx="8288197" cy="2560320"/>
            <a:chOff x="501605" y="2072640"/>
            <a:chExt cx="8288197" cy="2560320"/>
          </a:xfrm>
        </p:grpSpPr>
        <p:grpSp>
          <p:nvGrpSpPr>
            <p:cNvPr id="10" name="Group 9"/>
            <p:cNvGrpSpPr/>
            <p:nvPr/>
          </p:nvGrpSpPr>
          <p:grpSpPr>
            <a:xfrm>
              <a:off x="501605" y="2072640"/>
              <a:ext cx="8288197" cy="2560320"/>
              <a:chOff x="356719" y="1769132"/>
              <a:chExt cx="8076081" cy="317020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t="6015"/>
              <a:stretch/>
            </p:blipFill>
            <p:spPr>
              <a:xfrm>
                <a:off x="779836" y="1769132"/>
                <a:ext cx="6959600" cy="311531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7203440" y="4366795"/>
                <a:ext cx="1229360" cy="5588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6719" y="4380535"/>
                <a:ext cx="1229360" cy="55880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2788547" y="2072640"/>
              <a:ext cx="34369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“Large </a:t>
              </a:r>
              <a:r>
                <a:rPr lang="en-US" dirty="0" smtClean="0"/>
                <a:t>Scale Scrum @ J.P. Morgan”</a:t>
              </a:r>
            </a:p>
            <a:p>
              <a:r>
                <a:rPr lang="en-US" dirty="0" smtClean="0"/>
                <a:t>Larman &amp; Winn, InfoQ</a:t>
              </a:r>
              <a:r>
                <a:rPr lang="en-US" dirty="0"/>
                <a:t> </a:t>
              </a:r>
              <a:r>
                <a:rPr lang="en-US" dirty="0" smtClean="0"/>
                <a:t>2014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0846" y="4368800"/>
            <a:ext cx="84776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“Managers aren’t </a:t>
            </a:r>
            <a:r>
              <a:rPr lang="en-US" dirty="0"/>
              <a:t>responsible for project or feature delivery. </a:t>
            </a:r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teams </a:t>
            </a:r>
            <a:endParaRPr lang="en-US" dirty="0" smtClean="0"/>
          </a:p>
          <a:p>
            <a:r>
              <a:rPr lang="en-US" dirty="0" smtClean="0"/>
              <a:t>self-manage to deliver </a:t>
            </a:r>
            <a:r>
              <a:rPr lang="en-US" dirty="0"/>
              <a:t>items </a:t>
            </a:r>
            <a:r>
              <a:rPr lang="en-US" dirty="0" smtClean="0"/>
              <a:t>prioritized </a:t>
            </a:r>
            <a:r>
              <a:rPr lang="en-US" dirty="0"/>
              <a:t>by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business-side Product </a:t>
            </a:r>
            <a:r>
              <a:rPr lang="en-US" dirty="0" smtClean="0"/>
              <a:t>Owner.”</a:t>
            </a:r>
          </a:p>
          <a:p>
            <a:endParaRPr lang="en-US" dirty="0"/>
          </a:p>
          <a:p>
            <a:r>
              <a:rPr lang="en-US" dirty="0" smtClean="0"/>
              <a:t>“Self-managing teams make all important team decisions – including </a:t>
            </a:r>
            <a:r>
              <a:rPr lang="en-US" dirty="0"/>
              <a:t>hiring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firing </a:t>
            </a:r>
            <a:r>
              <a:rPr lang="en-US" dirty="0" smtClean="0"/>
              <a:t>– themselves. Command </a:t>
            </a:r>
            <a:r>
              <a:rPr lang="en-US" dirty="0"/>
              <a:t>and </a:t>
            </a:r>
            <a:r>
              <a:rPr lang="en-US" dirty="0" smtClean="0"/>
              <a:t>control are replaced by </a:t>
            </a:r>
            <a:r>
              <a:rPr lang="en-US" dirty="0"/>
              <a:t>coaching and mentoring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3794" y="271780"/>
            <a:ext cx="6901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  <a:latin typeface="Optima"/>
                <a:cs typeface="Optima"/>
              </a:rPr>
              <a:t>J.P. Morgan Chase: A Drastic Solution</a:t>
            </a:r>
            <a:endParaRPr lang="en-US" sz="32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434911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57" y="1474609"/>
            <a:ext cx="6614159" cy="2213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7511" y="129540"/>
            <a:ext cx="8494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s-IS" sz="2400" dirty="0" smtClean="0">
                <a:solidFill>
                  <a:prstClr val="white"/>
                </a:solidFill>
                <a:latin typeface="Optima"/>
                <a:cs typeface="Optima"/>
              </a:rPr>
              <a:t>“Sed Quis Custodiet Ipsos Custodes?” </a:t>
            </a:r>
            <a:r>
              <a:rPr lang="en-US" sz="2400" dirty="0">
                <a:solidFill>
                  <a:prstClr val="white"/>
                </a:solidFill>
                <a:latin typeface="Optima"/>
                <a:cs typeface="Optima"/>
              </a:rPr>
              <a:t>– </a:t>
            </a:r>
            <a:r>
              <a:rPr lang="en-US" sz="2400" dirty="0" smtClean="0">
                <a:solidFill>
                  <a:prstClr val="white"/>
                </a:solidFill>
                <a:latin typeface="Optima"/>
                <a:cs typeface="Optima"/>
              </a:rPr>
              <a:t>Decimus Juvenal</a:t>
            </a:r>
            <a:endParaRPr lang="is-IS" sz="2400" dirty="0" smtClean="0">
              <a:solidFill>
                <a:prstClr val="white"/>
              </a:solidFill>
              <a:latin typeface="Optima"/>
              <a:cs typeface="Optima"/>
            </a:endParaRPr>
          </a:p>
          <a:p>
            <a:pPr algn="ctr"/>
            <a:r>
              <a:rPr lang="en-US" sz="2400" dirty="0" smtClean="0">
                <a:solidFill>
                  <a:prstClr val="white"/>
                </a:solidFill>
                <a:latin typeface="Optima"/>
                <a:cs typeface="Optima"/>
              </a:rPr>
              <a:t>“Not Managers. Directly Responsible </a:t>
            </a:r>
            <a:r>
              <a:rPr lang="en-US" sz="2400" dirty="0" smtClean="0">
                <a:solidFill>
                  <a:prstClr val="white"/>
                </a:solidFill>
                <a:latin typeface="Optima"/>
                <a:cs typeface="Optima"/>
              </a:rPr>
              <a:t>Individuals.” – Steve Jobs </a:t>
            </a:r>
            <a:endParaRPr lang="en-US" sz="24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20" y="1134864"/>
            <a:ext cx="584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Scaled Agile Framework’s identifies DRIs and an Agile RACI </a:t>
            </a:r>
            <a:r>
              <a:rPr lang="is-IS" dirty="0" smtClean="0"/>
              <a:t>…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97" y="3949132"/>
            <a:ext cx="6614160" cy="23149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759" y="3646334"/>
            <a:ext cx="528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Spotify Engineering Culture aligns Tribes to Products 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082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178" y="75086"/>
            <a:ext cx="7848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>
                <a:solidFill>
                  <a:prstClr val="white"/>
                </a:solidFill>
                <a:latin typeface="Optima"/>
                <a:cs typeface="Optima"/>
              </a:rPr>
              <a:t>“We can scale </a:t>
            </a:r>
            <a:r>
              <a:rPr lang="en-AU" sz="2800" dirty="0" smtClean="0">
                <a:solidFill>
                  <a:prstClr val="white"/>
                </a:solidFill>
                <a:latin typeface="Optima"/>
                <a:cs typeface="Optima"/>
              </a:rPr>
              <a:t>our Agile cake and eat it.”</a:t>
            </a:r>
          </a:p>
          <a:p>
            <a:pPr algn="ctr"/>
            <a:r>
              <a:rPr lang="en-AU" sz="2800" dirty="0" smtClean="0">
                <a:solidFill>
                  <a:prstClr val="white"/>
                </a:solidFill>
                <a:latin typeface="Optima"/>
                <a:cs typeface="Optima"/>
              </a:rPr>
              <a:t>SAFe + Spotify </a:t>
            </a:r>
            <a:r>
              <a:rPr lang="en-AU" sz="2800" dirty="0" smtClean="0">
                <a:solidFill>
                  <a:prstClr val="white"/>
                </a:solidFill>
                <a:latin typeface="Optima"/>
                <a:cs typeface="Optima"/>
              </a:rPr>
              <a:t>+ Leadership as a Service:</a:t>
            </a:r>
            <a:r>
              <a:rPr lang="en-US" sz="2800" dirty="0" smtClean="0">
                <a:solidFill>
                  <a:prstClr val="white"/>
                </a:solidFill>
                <a:latin typeface="Optima"/>
                <a:cs typeface="Optima"/>
              </a:rPr>
              <a:t> XSCALE</a:t>
            </a:r>
            <a:endParaRPr lang="is-IS" sz="28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  <p:sp>
        <p:nvSpPr>
          <p:cNvPr id="175" name="Rounded Rectangle 174"/>
          <p:cNvSpPr/>
          <p:nvPr/>
        </p:nvSpPr>
        <p:spPr>
          <a:xfrm rot="5400000" flipV="1">
            <a:off x="5338400" y="3092455"/>
            <a:ext cx="5120487" cy="1206484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rgbClr val="1F497D">
                    <a:lumMod val="60000"/>
                    <a:lumOff val="40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path path="rect">
                <a:fillToRect l="100000" t="100000"/>
              </a:path>
              <a:tileRect r="-100000" b="-100000"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76" name="Rounded Rectangle 175"/>
          <p:cNvSpPr/>
          <p:nvPr/>
        </p:nvSpPr>
        <p:spPr>
          <a:xfrm rot="5400000" flipV="1">
            <a:off x="4386531" y="3071739"/>
            <a:ext cx="5109776" cy="1256091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rgbClr val="1F497D">
                    <a:lumMod val="60000"/>
                    <a:lumOff val="40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path path="rect">
                <a:fillToRect l="100000" t="100000"/>
              </a:path>
              <a:tileRect r="-100000" b="-100000"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77" name="Rounded Rectangle 176"/>
          <p:cNvSpPr/>
          <p:nvPr/>
        </p:nvSpPr>
        <p:spPr>
          <a:xfrm rot="5400000" flipV="1">
            <a:off x="3265334" y="2956673"/>
            <a:ext cx="5130261" cy="1487824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rgbClr val="1F497D">
                    <a:lumMod val="60000"/>
                    <a:lumOff val="40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path path="rect">
                <a:fillToRect l="100000" t="100000"/>
              </a:path>
              <a:tileRect r="-100000" b="-100000"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178" name="Group 177"/>
          <p:cNvGrpSpPr/>
          <p:nvPr/>
        </p:nvGrpSpPr>
        <p:grpSpPr>
          <a:xfrm>
            <a:off x="5524317" y="3558465"/>
            <a:ext cx="3041141" cy="334282"/>
            <a:chOff x="4892636" y="2326041"/>
            <a:chExt cx="3301260" cy="334282"/>
          </a:xfrm>
        </p:grpSpPr>
        <p:sp>
          <p:nvSpPr>
            <p:cNvPr id="179" name="Rounded Rectangle 178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50000"/>
                    </a:sys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prstDash val="solid"/>
            </a:ln>
            <a:effectLst/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45039" y="2343933"/>
              <a:ext cx="2760097" cy="307744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tima"/>
                  <a:cs typeface="Optima"/>
                </a:rPr>
                <a:t>Product Portfolio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tima"/>
                  <a:cs typeface="Optima"/>
                </a:rPr>
                <a:t>Management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542492" y="3929845"/>
            <a:ext cx="3022090" cy="334282"/>
            <a:chOff x="4892636" y="2326041"/>
            <a:chExt cx="3301260" cy="334282"/>
          </a:xfrm>
        </p:grpSpPr>
        <p:sp>
          <p:nvSpPr>
            <p:cNvPr id="182" name="Rounded Rectangle 181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50000"/>
                    </a:sys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prstDash val="solid"/>
            </a:ln>
            <a:effectLst/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533808" y="2343933"/>
              <a:ext cx="1539003" cy="307744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tima"/>
                  <a:cs typeface="Optima"/>
                </a:rPr>
                <a:t>Coaching Guild</a:t>
              </a: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3188471" y="1135455"/>
            <a:ext cx="2406736" cy="5119217"/>
          </a:xfrm>
          <a:prstGeom prst="roundRect">
            <a:avLst/>
          </a:prstGeom>
          <a:solidFill>
            <a:srgbClr val="FFFFFF">
              <a:alpha val="7000"/>
            </a:srgbClr>
          </a:solidFill>
          <a:ln w="25400" cap="flat" cmpd="sng" algn="ctr">
            <a:gradFill flip="none" rotWithShape="1">
              <a:gsLst>
                <a:gs pos="0">
                  <a:srgbClr val="1F497D">
                    <a:lumMod val="60000"/>
                    <a:lumOff val="40000"/>
                  </a:srgb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85" name="Rounded Rectangle 184"/>
          <p:cNvSpPr/>
          <p:nvPr/>
        </p:nvSpPr>
        <p:spPr>
          <a:xfrm rot="5400000">
            <a:off x="2972415" y="-496196"/>
            <a:ext cx="334282" cy="4131469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86" name="Rounded Rectangle 185"/>
          <p:cNvSpPr/>
          <p:nvPr/>
        </p:nvSpPr>
        <p:spPr>
          <a:xfrm rot="5400000">
            <a:off x="3055123" y="2562221"/>
            <a:ext cx="326712" cy="3967230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87" name="Rounded Rectangle 186"/>
          <p:cNvSpPr/>
          <p:nvPr/>
        </p:nvSpPr>
        <p:spPr>
          <a:xfrm rot="5400000">
            <a:off x="3055123" y="1488751"/>
            <a:ext cx="326712" cy="3967230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5542491" y="2808467"/>
            <a:ext cx="3018266" cy="697731"/>
            <a:chOff x="5197966" y="3667302"/>
            <a:chExt cx="3760571" cy="1412768"/>
          </a:xfrm>
        </p:grpSpPr>
        <p:sp>
          <p:nvSpPr>
            <p:cNvPr id="189" name="Double Wave 188"/>
            <p:cNvSpPr/>
            <p:nvPr/>
          </p:nvSpPr>
          <p:spPr>
            <a:xfrm>
              <a:off x="5197967" y="3972096"/>
              <a:ext cx="3752781" cy="1067711"/>
            </a:xfrm>
            <a:prstGeom prst="doubleWave">
              <a:avLst/>
            </a:prstGeom>
            <a:solidFill>
              <a:srgbClr val="FFFFFF">
                <a:alpha val="30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90" name="Double Wave 189"/>
            <p:cNvSpPr/>
            <p:nvPr/>
          </p:nvSpPr>
          <p:spPr>
            <a:xfrm>
              <a:off x="5236363" y="3723839"/>
              <a:ext cx="3697975" cy="1042361"/>
            </a:xfrm>
            <a:prstGeom prst="doubleWave">
              <a:avLst/>
            </a:prstGeom>
            <a:solidFill>
              <a:srgbClr val="FFFFFF">
                <a:alpha val="18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5197966" y="3667302"/>
              <a:ext cx="3760571" cy="1412768"/>
              <a:chOff x="5213221" y="4141013"/>
              <a:chExt cx="3309701" cy="1600840"/>
            </a:xfrm>
            <a:solidFill>
              <a:srgbClr val="FFFFFF">
                <a:alpha val="79000"/>
              </a:srgbClr>
            </a:solidFill>
          </p:grpSpPr>
          <p:sp>
            <p:nvSpPr>
              <p:cNvPr id="192" name="Punched Tape 191"/>
              <p:cNvSpPr/>
              <p:nvPr/>
            </p:nvSpPr>
            <p:spPr>
              <a:xfrm rot="10800000">
                <a:off x="5213221" y="4141013"/>
                <a:ext cx="3309701" cy="1600840"/>
              </a:xfrm>
              <a:prstGeom prst="flowChartPunchedTap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5763252" y="4536617"/>
                <a:ext cx="2167070" cy="70614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tima"/>
                    <a:ea typeface=""/>
                    <a:cs typeface="Optima"/>
                  </a:rPr>
                  <a:t>Business &amp; Tech Guilds</a:t>
                </a:r>
              </a:p>
            </p:txBody>
          </p:sp>
        </p:grpSp>
      </p:grpSp>
      <p:sp>
        <p:nvSpPr>
          <p:cNvPr id="194" name="TextBox 193"/>
          <p:cNvSpPr txBox="1"/>
          <p:nvPr/>
        </p:nvSpPr>
        <p:spPr>
          <a:xfrm>
            <a:off x="5631438" y="1144895"/>
            <a:ext cx="2875998" cy="830964"/>
          </a:xfrm>
          <a:prstGeom prst="rect">
            <a:avLst/>
          </a:prstGeom>
          <a:solidFill>
            <a:srgbClr val="FFFFFF">
              <a:alpha val="7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wrap="none" lIns="91408" tIns="45704" rIns="91408" bIns="457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Team: 2 - 10 people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Community: 4 - 20 people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Value Stream: 10 - 100 people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632198" y="5934570"/>
            <a:ext cx="86288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Stream 2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666607" y="5934570"/>
            <a:ext cx="864275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Stream 3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7860851" y="5830646"/>
            <a:ext cx="441082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…</a:t>
            </a:r>
          </a:p>
        </p:txBody>
      </p:sp>
      <p:sp>
        <p:nvSpPr>
          <p:cNvPr id="198" name="Rounded Rectangle 197"/>
          <p:cNvSpPr/>
          <p:nvPr/>
        </p:nvSpPr>
        <p:spPr>
          <a:xfrm rot="5400000">
            <a:off x="2976200" y="-130954"/>
            <a:ext cx="326712" cy="4131469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550496" y="1784184"/>
            <a:ext cx="1172226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Epic Owners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00" name="Rounded Rectangle 199"/>
          <p:cNvSpPr/>
          <p:nvPr/>
        </p:nvSpPr>
        <p:spPr>
          <a:xfrm rot="5400000">
            <a:off x="2976200" y="584693"/>
            <a:ext cx="326712" cy="4131469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1" name="Rounded Rectangle 200"/>
          <p:cNvSpPr/>
          <p:nvPr/>
        </p:nvSpPr>
        <p:spPr>
          <a:xfrm rot="5400000">
            <a:off x="3055123" y="2204398"/>
            <a:ext cx="326712" cy="3967230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3548900" y="3308765"/>
            <a:ext cx="82320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03" name="Rectangle 202"/>
          <p:cNvSpPr/>
          <p:nvPr/>
        </p:nvSpPr>
        <p:spPr>
          <a:xfrm rot="10800000">
            <a:off x="2715323" y="1135456"/>
            <a:ext cx="861023" cy="182492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/>
              </a:gs>
            </a:gsLst>
            <a:lin ang="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2976200" y="226870"/>
            <a:ext cx="326712" cy="4131469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5" name="Rounded Rectangle 204"/>
          <p:cNvSpPr/>
          <p:nvPr/>
        </p:nvSpPr>
        <p:spPr>
          <a:xfrm rot="5400000">
            <a:off x="3055123" y="1846574"/>
            <a:ext cx="326712" cy="3967230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6" name="Rounded Rectangle 205"/>
          <p:cNvSpPr/>
          <p:nvPr/>
        </p:nvSpPr>
        <p:spPr>
          <a:xfrm rot="5400000">
            <a:off x="3052517" y="3968668"/>
            <a:ext cx="316552" cy="3974593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3544248" y="5789790"/>
            <a:ext cx="168501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08" name="Rounded Rectangle 207"/>
          <p:cNvSpPr/>
          <p:nvPr/>
        </p:nvSpPr>
        <p:spPr>
          <a:xfrm rot="5400000">
            <a:off x="3062174" y="3608458"/>
            <a:ext cx="316552" cy="3974593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9" name="Rounded Rectangle 208"/>
          <p:cNvSpPr/>
          <p:nvPr/>
        </p:nvSpPr>
        <p:spPr>
          <a:xfrm rot="5400000">
            <a:off x="3049854" y="3257502"/>
            <a:ext cx="316552" cy="3974593"/>
          </a:xfrm>
          <a:prstGeom prst="roundRect">
            <a:avLst/>
          </a:prstGeom>
          <a:solidFill>
            <a:srgbClr val="FFFFFF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rgbClr val="FFFFFF"/>
                </a:gs>
              </a:gsLst>
              <a:lin ang="5400000" scaled="0"/>
              <a:tileRect/>
            </a:gradFill>
            <a:prstDash val="solid"/>
          </a:ln>
          <a:effectLst/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3544021" y="5097851"/>
            <a:ext cx="171226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Agile Release Trains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3541099" y="5451860"/>
            <a:ext cx="171137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2991321" y="1331227"/>
            <a:ext cx="571051" cy="155281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2371504" y="1331823"/>
            <a:ext cx="571051" cy="155281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1745817" y="1332420"/>
            <a:ext cx="571051" cy="155281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5" name="Rounded Rectangle 214"/>
          <p:cNvSpPr/>
          <p:nvPr/>
        </p:nvSpPr>
        <p:spPr>
          <a:xfrm rot="5400000">
            <a:off x="1793354" y="4379052"/>
            <a:ext cx="1125291" cy="2487878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6" name="Rounded Rectangle 215"/>
          <p:cNvSpPr/>
          <p:nvPr/>
        </p:nvSpPr>
        <p:spPr>
          <a:xfrm rot="5400000">
            <a:off x="1754651" y="4337897"/>
            <a:ext cx="1131629" cy="2479117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032598" y="5397331"/>
            <a:ext cx="2569870" cy="384688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900" b="1" dirty="0" smtClean="0">
                <a:solidFill>
                  <a:prstClr val="black"/>
                </a:solidFill>
                <a:latin typeface="Optima"/>
                <a:cs typeface="Optima"/>
              </a:rPr>
              <a:t>DevOps System Teams</a:t>
            </a:r>
            <a:endParaRPr lang="en-US" sz="19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1116702" y="1332420"/>
            <a:ext cx="571051" cy="155281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1166139" y="1910207"/>
            <a:ext cx="2362634" cy="384688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900" b="1" dirty="0" smtClean="0">
                <a:solidFill>
                  <a:prstClr val="black"/>
                </a:solidFill>
                <a:latin typeface="Optima"/>
                <a:cs typeface="Optima"/>
              </a:rPr>
              <a:t>Lean </a:t>
            </a:r>
            <a:r>
              <a:rPr lang="en-US" sz="1900" b="1" dirty="0" smtClean="0">
                <a:solidFill>
                  <a:prstClr val="black"/>
                </a:solidFill>
                <a:latin typeface="Optima"/>
                <a:cs typeface="Optima"/>
              </a:rPr>
              <a:t>Program Teams</a:t>
            </a:r>
            <a:endParaRPr lang="en-US" sz="19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3022200" y="3168312"/>
            <a:ext cx="561050" cy="1548817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2990754" y="3144679"/>
            <a:ext cx="561050" cy="1548817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222" name="Group 221"/>
          <p:cNvGrpSpPr/>
          <p:nvPr/>
        </p:nvGrpSpPr>
        <p:grpSpPr>
          <a:xfrm>
            <a:off x="2361274" y="3147750"/>
            <a:ext cx="625135" cy="1596951"/>
            <a:chOff x="2055404" y="2681756"/>
            <a:chExt cx="625135" cy="1596951"/>
          </a:xfrm>
        </p:grpSpPr>
        <p:sp>
          <p:nvSpPr>
            <p:cNvPr id="223" name="Rounded Rectangle 222"/>
            <p:cNvSpPr/>
            <p:nvPr/>
          </p:nvSpPr>
          <p:spPr>
            <a:xfrm>
              <a:off x="2119489" y="2729890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2085340" y="2702913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2055404" y="2681756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1706372" y="3145869"/>
            <a:ext cx="602322" cy="1572450"/>
            <a:chOff x="1400502" y="2679875"/>
            <a:chExt cx="602322" cy="1572450"/>
          </a:xfrm>
        </p:grpSpPr>
        <p:sp>
          <p:nvSpPr>
            <p:cNvPr id="227" name="Rounded Rectangle 226"/>
            <p:cNvSpPr/>
            <p:nvPr/>
          </p:nvSpPr>
          <p:spPr>
            <a:xfrm>
              <a:off x="1441774" y="2703508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1400502" y="2679875"/>
              <a:ext cx="561050" cy="1548817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08" tIns="45704" rIns="91408" bIns="45704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229" name="Rounded Rectangle 228"/>
          <p:cNvSpPr/>
          <p:nvPr/>
        </p:nvSpPr>
        <p:spPr>
          <a:xfrm>
            <a:off x="1100824" y="3145869"/>
            <a:ext cx="561050" cy="1548817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34451" y="3762682"/>
            <a:ext cx="2403157" cy="384688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900" b="1" dirty="0" smtClean="0">
                <a:solidFill>
                  <a:prstClr val="black"/>
                </a:solidFill>
                <a:latin typeface="Optima"/>
                <a:cs typeface="Optima"/>
              </a:rPr>
              <a:t>Agile Delivery Teams</a:t>
            </a:r>
            <a:endParaRPr lang="en-US" sz="19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3531066" y="3695691"/>
            <a:ext cx="715305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531556" y="4030371"/>
            <a:ext cx="952833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3532909" y="4389443"/>
            <a:ext cx="10704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586908" y="2779129"/>
            <a:ext cx="1543948" cy="307744"/>
          </a:xfrm>
          <a:prstGeom prst="rect">
            <a:avLst/>
          </a:prstGeom>
          <a:noFill/>
          <a:ln>
            <a:noFill/>
          </a:ln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Product Manager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3582664" y="3029585"/>
            <a:ext cx="1601317" cy="307744"/>
          </a:xfrm>
          <a:prstGeom prst="rect">
            <a:avLst/>
          </a:prstGeom>
          <a:noFill/>
          <a:effectLst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Value Stream Eng.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6" name="Rounded Rectangle 235"/>
          <p:cNvSpPr/>
          <p:nvPr/>
        </p:nvSpPr>
        <p:spPr>
          <a:xfrm rot="5400000">
            <a:off x="4370472" y="3504178"/>
            <a:ext cx="2019547" cy="359089"/>
          </a:xfrm>
          <a:prstGeom prst="roundRect">
            <a:avLst/>
          </a:prstGeom>
          <a:solidFill>
            <a:srgbClr val="FFFFFF">
              <a:alpha val="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Value Stream Team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3530769" y="2478015"/>
            <a:ext cx="1629505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Solution Architects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521241" y="1103409"/>
            <a:ext cx="1875498" cy="307744"/>
          </a:xfrm>
          <a:prstGeom prst="rect">
            <a:avLst/>
          </a:prstGeom>
          <a:solidFill>
            <a:srgbClr val="FFFFFF">
              <a:alpha val="24000"/>
            </a:srgbClr>
          </a:solidFill>
          <a:ln w="25400" cap="flat" cmpd="sng" algn="ctr">
            <a:noFill/>
            <a:prstDash val="solid"/>
          </a:ln>
          <a:effectLst/>
        </p:spPr>
        <p:txBody>
          <a:bodyPr wrap="square" lIns="91408" tIns="45704" rIns="91408" bIns="457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Community Leaders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3530697" y="1420290"/>
            <a:ext cx="150149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Business Owners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529071" y="2144817"/>
            <a:ext cx="134188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978629" y="4715371"/>
            <a:ext cx="267246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System Architect &amp; RT Engineer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42" name="Curved Right Arrow 241"/>
          <p:cNvSpPr/>
          <p:nvPr/>
        </p:nvSpPr>
        <p:spPr>
          <a:xfrm>
            <a:off x="1913724" y="4470966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3" name="Curved Right Arrow 242"/>
          <p:cNvSpPr/>
          <p:nvPr/>
        </p:nvSpPr>
        <p:spPr>
          <a:xfrm>
            <a:off x="2556790" y="4470966"/>
            <a:ext cx="185910" cy="772406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4" name="Curved Right Arrow 243"/>
          <p:cNvSpPr/>
          <p:nvPr/>
        </p:nvSpPr>
        <p:spPr>
          <a:xfrm>
            <a:off x="3199856" y="4470966"/>
            <a:ext cx="185910" cy="772406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5" name="Curved Right Arrow 244"/>
          <p:cNvSpPr/>
          <p:nvPr/>
        </p:nvSpPr>
        <p:spPr>
          <a:xfrm>
            <a:off x="1270658" y="4470966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607888" y="4282640"/>
            <a:ext cx="302466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Enterprise Architect &amp; Portfolio Eng.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47" name="Curved Right Arrow 246"/>
          <p:cNvSpPr/>
          <p:nvPr/>
        </p:nvSpPr>
        <p:spPr>
          <a:xfrm flipV="1">
            <a:off x="1898090" y="2612531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8" name="Curved Right Arrow 247"/>
          <p:cNvSpPr/>
          <p:nvPr/>
        </p:nvSpPr>
        <p:spPr>
          <a:xfrm flipV="1">
            <a:off x="2541156" y="2612531"/>
            <a:ext cx="185910" cy="772406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9" name="Curved Right Arrow 248"/>
          <p:cNvSpPr/>
          <p:nvPr/>
        </p:nvSpPr>
        <p:spPr>
          <a:xfrm flipV="1">
            <a:off x="3184222" y="2612531"/>
            <a:ext cx="185910" cy="772406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50" name="Curved Right Arrow 249"/>
          <p:cNvSpPr/>
          <p:nvPr/>
        </p:nvSpPr>
        <p:spPr>
          <a:xfrm flipV="1">
            <a:off x="1255024" y="2612531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3549574" y="6054091"/>
            <a:ext cx="1173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© Peter Merel, 2016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962588" y="2876591"/>
            <a:ext cx="272375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Product </a:t>
            </a:r>
            <a:r>
              <a:rPr lang="en-US" sz="1400" b="1" dirty="0" smtClean="0">
                <a:solidFill>
                  <a:prstClr val="black"/>
                </a:solidFill>
                <a:latin typeface="Optima"/>
                <a:cs typeface="Optima"/>
              </a:rPr>
              <a:t>Owner &amp; Scrum Master</a:t>
            </a:r>
            <a:endParaRPr lang="en-US" sz="14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3365760" y="4733137"/>
            <a:ext cx="2019547" cy="326445"/>
          </a:xfrm>
          <a:prstGeom prst="roundRect">
            <a:avLst/>
          </a:prstGeom>
          <a:solidFill>
            <a:srgbClr val="FFFFFF">
              <a:alpha val="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tima"/>
                <a:ea typeface=""/>
                <a:cs typeface="Optima"/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76253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1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1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1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1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1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1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1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000"/>
                            </p:stCondLst>
                            <p:childTnLst>
                              <p:par>
                                <p:cTn id="17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500"/>
                            </p:stCondLst>
                            <p:childTnLst>
                              <p:par>
                                <p:cTn id="2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0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500"/>
                            </p:stCondLst>
                            <p:childTnLst>
                              <p:par>
                                <p:cTn id="2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000"/>
                            </p:stCondLst>
                            <p:childTnLst>
                              <p:par>
                                <p:cTn id="2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0"/>
                            </p:stCondLst>
                            <p:childTnLst>
                              <p:par>
                                <p:cTn id="2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 animBg="1"/>
      <p:bldP spid="177" grpId="0" animBg="1"/>
      <p:bldP spid="184" grpId="0" animBg="1"/>
      <p:bldP spid="185" grpId="0" animBg="1"/>
      <p:bldP spid="186" grpId="0" animBg="1"/>
      <p:bldP spid="187" grpId="0" animBg="1"/>
      <p:bldP spid="195" grpId="0"/>
      <p:bldP spid="196" grpId="0"/>
      <p:bldP spid="197" grpId="0"/>
      <p:bldP spid="198" grpId="0" animBg="1"/>
      <p:bldP spid="199" grpId="0"/>
      <p:bldP spid="200" grpId="0" animBg="1"/>
      <p:bldP spid="201" grpId="0" animBg="1"/>
      <p:bldP spid="202" grpId="0"/>
      <p:bldP spid="204" grpId="0" animBg="1"/>
      <p:bldP spid="205" grpId="0" animBg="1"/>
      <p:bldP spid="206" grpId="0" animBg="1"/>
      <p:bldP spid="207" grpId="0"/>
      <p:bldP spid="208" grpId="0" animBg="1"/>
      <p:bldP spid="209" grpId="0" animBg="1"/>
      <p:bldP spid="210" grpId="0"/>
      <p:bldP spid="211" grpId="0"/>
      <p:bldP spid="212" grpId="0" animBg="1"/>
      <p:bldP spid="213" grpId="0" animBg="1"/>
      <p:bldP spid="214" grpId="0" animBg="1"/>
      <p:bldP spid="215" grpId="0" animBg="1"/>
      <p:bldP spid="216" grpId="0" animBg="1"/>
      <p:bldP spid="217" grpId="0"/>
      <p:bldP spid="218" grpId="0" animBg="1"/>
      <p:bldP spid="219" grpId="0"/>
      <p:bldP spid="220" grpId="0" animBg="1"/>
      <p:bldP spid="221" grpId="0" animBg="1"/>
      <p:bldP spid="229" grpId="0" animBg="1"/>
      <p:bldP spid="230" grpId="0" build="p"/>
      <p:bldP spid="231" grpId="0"/>
      <p:bldP spid="232" grpId="0"/>
      <p:bldP spid="233" grpId="0"/>
      <p:bldP spid="234" grpId="0"/>
      <p:bldP spid="235" grpId="0"/>
      <p:bldP spid="236" grpId="0" animBg="1"/>
      <p:bldP spid="237" grpId="0"/>
      <p:bldP spid="238" grpId="0" animBg="1"/>
      <p:bldP spid="239" grpId="0"/>
      <p:bldP spid="240" grpId="0"/>
      <p:bldP spid="241" grpId="0"/>
      <p:bldP spid="242" grpId="0" animBg="1"/>
      <p:bldP spid="243" grpId="0" animBg="1"/>
      <p:bldP spid="244" grpId="0" animBg="1"/>
      <p:bldP spid="245" grpId="0" animBg="1"/>
      <p:bldP spid="246" grpId="0"/>
      <p:bldP spid="247" grpId="0" animBg="1"/>
      <p:bldP spid="248" grpId="0" animBg="1"/>
      <p:bldP spid="249" grpId="0" animBg="1"/>
      <p:bldP spid="250" grpId="0" animBg="1"/>
      <p:bldP spid="251" grpId="0"/>
      <p:bldP spid="251" grpId="1"/>
      <p:bldP spid="252" grpId="0"/>
      <p:bldP spid="25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44502" y="1151524"/>
            <a:ext cx="7178597" cy="5128970"/>
            <a:chOff x="1" y="561901"/>
            <a:chExt cx="6754394" cy="5128970"/>
          </a:xfrm>
        </p:grpSpPr>
        <p:pic>
          <p:nvPicPr>
            <p:cNvPr id="18" name="Picture 17" descr="fractal_organisatio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1901"/>
              <a:ext cx="6754394" cy="51289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11477" y="2482545"/>
              <a:ext cx="1556047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prstClr val="white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Value Stream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477" y="3518529"/>
              <a:ext cx="1588459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prstClr val="white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Product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1477" y="4517498"/>
              <a:ext cx="1923281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prstClr val="white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Feature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1477" y="1741578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Learn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477" y="883271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Build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1477" y="1319489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prstClr val="white"/>
                  </a:solidFill>
                  <a:latin typeface="Optima"/>
                  <a:cs typeface="Optima"/>
                </a:rPr>
                <a:t>Measure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 flipH="1">
            <a:off x="7626585" y="3446958"/>
            <a:ext cx="120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How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8" name="Circular Arrow 27"/>
          <p:cNvSpPr/>
          <p:nvPr/>
        </p:nvSpPr>
        <p:spPr>
          <a:xfrm rot="20723086">
            <a:off x="7335799" y="2808968"/>
            <a:ext cx="1674571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0" name="Circular Arrow 29"/>
          <p:cNvSpPr/>
          <p:nvPr/>
        </p:nvSpPr>
        <p:spPr>
          <a:xfrm rot="876914" flipV="1">
            <a:off x="7333948" y="4515243"/>
            <a:ext cx="1687935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7626585" y="5094719"/>
            <a:ext cx="126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What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</a:p>
        </p:txBody>
      </p:sp>
      <p:sp>
        <p:nvSpPr>
          <p:cNvPr id="33" name="TextBox 32"/>
          <p:cNvSpPr txBox="1"/>
          <p:nvPr/>
        </p:nvSpPr>
        <p:spPr>
          <a:xfrm flipH="1">
            <a:off x="7626585" y="1701362"/>
            <a:ext cx="112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Why, Who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&amp; When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4" name="Circular Arrow 33"/>
          <p:cNvSpPr/>
          <p:nvPr/>
        </p:nvSpPr>
        <p:spPr>
          <a:xfrm rot="876914" flipV="1">
            <a:off x="7335262" y="1096727"/>
            <a:ext cx="1678447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6052" y="274320"/>
            <a:ext cx="4833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>
                <a:solidFill>
                  <a:prstClr val="white"/>
                </a:solidFill>
                <a:latin typeface="Optima"/>
                <a:cs typeface="Optima"/>
              </a:rPr>
              <a:t>What have we learned?</a:t>
            </a:r>
            <a:endParaRPr lang="en-US" sz="36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543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flipH="1">
            <a:off x="7626585" y="3446958"/>
            <a:ext cx="120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How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8" name="Circular Arrow 27"/>
          <p:cNvSpPr/>
          <p:nvPr/>
        </p:nvSpPr>
        <p:spPr>
          <a:xfrm rot="20723086">
            <a:off x="7335799" y="2808968"/>
            <a:ext cx="1674571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0" name="Circular Arrow 29"/>
          <p:cNvSpPr/>
          <p:nvPr/>
        </p:nvSpPr>
        <p:spPr>
          <a:xfrm rot="876914" flipV="1">
            <a:off x="7333948" y="4515243"/>
            <a:ext cx="1687935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7626585" y="5094719"/>
            <a:ext cx="126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What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</a:p>
        </p:txBody>
      </p:sp>
      <p:sp>
        <p:nvSpPr>
          <p:cNvPr id="33" name="TextBox 32"/>
          <p:cNvSpPr txBox="1"/>
          <p:nvPr/>
        </p:nvSpPr>
        <p:spPr>
          <a:xfrm flipH="1">
            <a:off x="7626585" y="1701362"/>
            <a:ext cx="112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Why, Who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&amp; When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4" name="Circular Arrow 33"/>
          <p:cNvSpPr/>
          <p:nvPr/>
        </p:nvSpPr>
        <p:spPr>
          <a:xfrm rot="876914" flipV="1">
            <a:off x="7335262" y="1096727"/>
            <a:ext cx="1678447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74515" y="27432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white"/>
                </a:solidFill>
                <a:latin typeface="Optima"/>
                <a:cs typeface="Optima"/>
              </a:rPr>
              <a:t>Lessons Learned</a:t>
            </a:r>
            <a:endParaRPr lang="en-US" sz="3600" dirty="0" smtClean="0">
              <a:solidFill>
                <a:prstClr val="white"/>
              </a:solidFill>
              <a:latin typeface="Optima"/>
              <a:cs typeface="Optim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717" y="1468476"/>
            <a:ext cx="659546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Microsoft: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Digital Transformation needs Business Agility.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Apple: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Measure and stack ROI S-Curves to obsolete markets.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IAG BTS: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elf-organizing change coaches recipients into agents.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CBA Kaching: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Manage products breadth-first. Deliver depth-first.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JP Morgan, SAFe, Spotify, XSCALE: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Business Agility cuts out the middle manager.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2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 flipH="1" flipV="1">
            <a:off x="1970532" y="6090406"/>
            <a:ext cx="2164143" cy="1607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3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532" y="-691981"/>
            <a:ext cx="8077200" cy="7772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430527">
            <a:off x="5009911" y="1905188"/>
            <a:ext cx="2608406" cy="584776"/>
          </a:xfrm>
          <a:prstGeom prst="rect">
            <a:avLst/>
          </a:prstGeom>
          <a:noFill/>
          <a:effectLst>
            <a:reflection blurRad="6350" stA="50000" endA="300" endPos="55000" dist="38100" dir="5400000" sy="-100000" algn="bl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/>
            <a:r>
              <a:rPr lang="en-US" sz="3200" b="1" dirty="0" smtClean="0">
                <a:latin typeface="Avenir Next Condensed Demi Bold"/>
                <a:cs typeface="Avenir Next Condensed Demi Bold"/>
              </a:rPr>
              <a:t>RETROSPECTIVE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152" y="71120"/>
            <a:ext cx="8761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Scrum is double-loop. Learning what to do </a:t>
            </a:r>
            <a:r>
              <a:rPr lang="en-US" sz="2800" u="sng" dirty="0" smtClean="0">
                <a:solidFill>
                  <a:schemeClr val="bg1"/>
                </a:solidFill>
                <a:latin typeface="Optima"/>
                <a:cs typeface="Optima"/>
              </a:rPr>
              <a:t>and how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.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/>
                <a:cs typeface="Optima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roductivity as a deliverable. Continuous improvement.</a:t>
            </a:r>
          </a:p>
        </p:txBody>
      </p:sp>
      <p:sp>
        <p:nvSpPr>
          <p:cNvPr id="6" name="TextBox 5"/>
          <p:cNvSpPr txBox="1"/>
          <p:nvPr/>
        </p:nvSpPr>
        <p:spPr>
          <a:xfrm rot="21430527">
            <a:off x="3052787" y="2113265"/>
            <a:ext cx="2640659" cy="707886"/>
          </a:xfrm>
          <a:prstGeom prst="rect">
            <a:avLst/>
          </a:prstGeom>
          <a:noFill/>
          <a:effectLst>
            <a:reflection stA="50000" dist="317500" dir="5400000" sy="-100000" algn="bl" rotWithShape="0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FEATURE DELIVERY TEAM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Franklin Gothic Demi Cond" pitchFamily="34" charset="0"/>
              </a:rPr>
              <a:t>OR SQUAD OR SCRUM</a:t>
            </a:r>
            <a:endParaRPr lang="en-US" sz="2000" b="1" dirty="0" smtClean="0">
              <a:solidFill>
                <a:srgbClr val="000000"/>
              </a:solidFill>
              <a:latin typeface="Franklin Gothic Demi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6933" y="2452939"/>
            <a:ext cx="7772400" cy="561876"/>
          </a:xfrm>
        </p:spPr>
        <p:txBody>
          <a:bodyPr/>
          <a:lstStyle/>
          <a:p>
            <a:r>
              <a:rPr lang="en-AU" dirty="0">
                <a:latin typeface="Optima" charset="0"/>
                <a:ea typeface="Optima" charset="0"/>
                <a:cs typeface="Optima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07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662113" y="2320419"/>
            <a:ext cx="5583237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defRPr/>
            </a:pPr>
            <a:endParaRPr lang="en-AU" sz="1400" b="1">
              <a:latin typeface="Arial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1738313" y="1668463"/>
            <a:ext cx="6705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GB" sz="24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Information</a:t>
            </a:r>
            <a:endParaRPr lang="en-GB" sz="24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8" name="Rectangle 16"/>
          <p:cNvSpPr txBox="1">
            <a:spLocks noChangeArrowheads="1"/>
          </p:cNvSpPr>
          <p:nvPr/>
        </p:nvSpPr>
        <p:spPr bwMode="auto">
          <a:xfrm>
            <a:off x="1738313" y="1876425"/>
            <a:ext cx="6705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endParaRPr lang="en-US" altLang="en-US" sz="1600" dirty="0"/>
          </a:p>
          <a:p>
            <a:pPr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r>
              <a:rPr lang="en-US" altLang="en-US" sz="1800" b="1" dirty="0"/>
              <a:t>Appendix A</a:t>
            </a:r>
            <a:r>
              <a:rPr lang="en-US" altLang="en-US" sz="1800" dirty="0"/>
              <a:t>: </a:t>
            </a:r>
            <a:r>
              <a:rPr lang="en-US" altLang="en-US" sz="1800" dirty="0" smtClean="0"/>
              <a:t>About </a:t>
            </a:r>
            <a:r>
              <a:rPr lang="en-US" altLang="en-US" sz="1800" dirty="0" err="1" smtClean="0"/>
              <a:t>Mozaic</a:t>
            </a:r>
            <a:endParaRPr lang="en-US" altLang="en-US" sz="1800" b="1" dirty="0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r>
              <a:rPr lang="en-US" altLang="en-US" sz="1800" b="1" dirty="0" smtClean="0"/>
              <a:t>Appendix B</a:t>
            </a:r>
            <a:r>
              <a:rPr lang="en-US" altLang="en-US" sz="1800" dirty="0" smtClean="0"/>
              <a:t>: Further Reading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r>
              <a:rPr lang="en-US" altLang="en-US" sz="1800" b="1" dirty="0" smtClean="0"/>
              <a:t>Appendix C:</a:t>
            </a:r>
            <a:r>
              <a:rPr lang="en-US" altLang="en-US" sz="1800" dirty="0" smtClean="0"/>
              <a:t> Sponsor Guidelines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ebdings" panose="05030102010509060703" pitchFamily="18" charset="2"/>
              <a:buChar char="4"/>
            </a:pPr>
            <a:endParaRPr lang="en-US" altLang="en-US" sz="1800" dirty="0"/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1439863" y="1870075"/>
            <a:ext cx="431800" cy="127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93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entagon 31"/>
          <p:cNvSpPr/>
          <p:nvPr/>
        </p:nvSpPr>
        <p:spPr bwMode="auto">
          <a:xfrm rot="5400000">
            <a:off x="3044032" y="65881"/>
            <a:ext cx="3357562" cy="803592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>
              <a:lnSpc>
                <a:spcPct val="106000"/>
              </a:lnSpc>
              <a:defRPr/>
            </a:pPr>
            <a:endParaRPr lang="en-AU" sz="369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877888" y="2727325"/>
            <a:ext cx="2479675" cy="71437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1300" b="1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Who we are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704850" y="1306513"/>
            <a:ext cx="8037513" cy="10144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altLang="en-US" sz="1200" dirty="0">
              <a:solidFill>
                <a:srgbClr val="FFFFFF"/>
              </a:solidFill>
              <a:latin typeface="Helvetica" panose="020B0604020202020204" pitchFamily="34" charset="0"/>
              <a:ea typeface="MS PGothic" panose="020B0600070205080204" pitchFamily="34" charset="-128"/>
              <a:cs typeface="Helvetica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200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We strive to be the first choice for: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200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Clients looking for pragmatic ‘fit for purpose, cost effective solutions that deliver demonstrable business value’ and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200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Affiliates looking for a culture and flexible environment where they can thrive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877888" y="3560763"/>
            <a:ext cx="2479675" cy="109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We are senior professionals with deep  expertise gained in the corporate and professional services world.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13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521075" y="2724150"/>
            <a:ext cx="2479675" cy="71437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1300" b="1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Our approach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154738" y="2724150"/>
            <a:ext cx="2479675" cy="71437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462" tIns="66462" rIns="66462" bIns="66462" anchor="ctr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1300" b="1" dirty="0">
                <a:solidFill>
                  <a:srgbClr val="FFFFFF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How we work</a:t>
            </a: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3546475" y="3527425"/>
            <a:ext cx="2454275" cy="1692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Our approach is centered around a “Trusted Partner” Model” - adopting client problems as our own and being passionate about delivering pragmatic solutions that add value.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509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200" b="1" dirty="0" smtClean="0"/>
              <a:t>Appendix A: </a:t>
            </a:r>
            <a:r>
              <a:rPr lang="en-US" altLang="en-US" sz="2000" b="0" dirty="0" smtClean="0"/>
              <a:t>About </a:t>
            </a:r>
            <a:r>
              <a:rPr lang="en-US" altLang="en-US" sz="2000" b="0" dirty="0" err="1" smtClean="0"/>
              <a:t>Mozaic</a:t>
            </a:r>
            <a:r>
              <a:rPr lang="en-US" altLang="en-US" sz="2000" b="0" dirty="0" smtClean="0"/>
              <a:t> 1 of 2 </a:t>
            </a:r>
            <a:endParaRPr lang="en-US" altLang="en-US" sz="2000" b="0" dirty="0"/>
          </a:p>
        </p:txBody>
      </p:sp>
      <p:sp>
        <p:nvSpPr>
          <p:cNvPr id="14346" name="Text Box 7"/>
          <p:cNvSpPr txBox="1">
            <a:spLocks noChangeArrowheads="1"/>
          </p:cNvSpPr>
          <p:nvPr/>
        </p:nvSpPr>
        <p:spPr bwMode="auto">
          <a:xfrm>
            <a:off x="6154738" y="3543300"/>
            <a:ext cx="2479675" cy="1692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We take pride in our collaborative approach “teaming” with our clients and creating an environment and culture where our affiliates are passionate about their work and are valued for their contribution..  </a:t>
            </a:r>
            <a:endParaRPr lang="en-US" altLang="en-US" sz="1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7" name="TextBox 4"/>
          <p:cNvSpPr txBox="1">
            <a:spLocks noChangeArrowheads="1"/>
          </p:cNvSpPr>
          <p:nvPr/>
        </p:nvSpPr>
        <p:spPr bwMode="auto">
          <a:xfrm>
            <a:off x="3724275" y="1306513"/>
            <a:ext cx="15319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AU" altLang="en-US" sz="13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Our mission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1"/>
          <p:cNvSpPr>
            <a:spLocks noChangeArrowheads="1"/>
          </p:cNvSpPr>
          <p:nvPr/>
        </p:nvSpPr>
        <p:spPr bwMode="auto">
          <a:xfrm>
            <a:off x="4614863" y="2321478"/>
            <a:ext cx="1836737" cy="36353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1267" name="Rectangle 11"/>
          <p:cNvSpPr>
            <a:spLocks noChangeArrowheads="1"/>
          </p:cNvSpPr>
          <p:nvPr/>
        </p:nvSpPr>
        <p:spPr bwMode="auto">
          <a:xfrm>
            <a:off x="2711450" y="2332590"/>
            <a:ext cx="1836738" cy="36353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1268" name="Rectangle 68"/>
          <p:cNvSpPr>
            <a:spLocks noChangeArrowheads="1"/>
          </p:cNvSpPr>
          <p:nvPr/>
        </p:nvSpPr>
        <p:spPr bwMode="auto">
          <a:xfrm>
            <a:off x="6537325" y="2335765"/>
            <a:ext cx="1836738" cy="32670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32773" name="AutoShape 75"/>
          <p:cNvSpPr>
            <a:spLocks noChangeArrowheads="1"/>
          </p:cNvSpPr>
          <p:nvPr/>
        </p:nvSpPr>
        <p:spPr bwMode="auto">
          <a:xfrm>
            <a:off x="1052513" y="1260475"/>
            <a:ext cx="7327900" cy="923925"/>
          </a:xfrm>
          <a:prstGeom prst="triangle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marL="177800" indent="-1778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endParaRPr lang="en-AU" altLang="en-US" sz="1800">
              <a:solidFill>
                <a:schemeClr val="bg1"/>
              </a:solidFill>
            </a:endParaRPr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4632325" y="1926190"/>
            <a:ext cx="1838325" cy="3556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anchor="ctr" anchorCtr="1"/>
          <a:lstStyle/>
          <a:p>
            <a:pPr algn="ctr" eaLnBrk="1" hangingPunct="1">
              <a:defRPr/>
            </a:pPr>
            <a:r>
              <a:rPr lang="en-AU" sz="10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Project  Advisory</a:t>
            </a:r>
          </a:p>
        </p:txBody>
      </p:sp>
      <p:sp>
        <p:nvSpPr>
          <p:cNvPr id="23585" name="Rectangle 64"/>
          <p:cNvSpPr>
            <a:spLocks noChangeArrowheads="1"/>
          </p:cNvSpPr>
          <p:nvPr/>
        </p:nvSpPr>
        <p:spPr bwMode="auto">
          <a:xfrm>
            <a:off x="4687888" y="4004096"/>
            <a:ext cx="1739900" cy="2792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PMO Establish + Operate</a:t>
            </a:r>
          </a:p>
        </p:txBody>
      </p:sp>
      <p:sp>
        <p:nvSpPr>
          <p:cNvPr id="49" name="Rectangle 61"/>
          <p:cNvSpPr>
            <a:spLocks noChangeArrowheads="1"/>
          </p:cNvSpPr>
          <p:nvPr/>
        </p:nvSpPr>
        <p:spPr bwMode="auto">
          <a:xfrm>
            <a:off x="4697413" y="2799315"/>
            <a:ext cx="1739900" cy="311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Project Maturity Assessments</a:t>
            </a:r>
          </a:p>
        </p:txBody>
      </p:sp>
      <p:sp>
        <p:nvSpPr>
          <p:cNvPr id="73" name="Rectangle 62"/>
          <p:cNvSpPr>
            <a:spLocks noChangeArrowheads="1"/>
          </p:cNvSpPr>
          <p:nvPr/>
        </p:nvSpPr>
        <p:spPr bwMode="auto">
          <a:xfrm>
            <a:off x="4721225" y="2383390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Project QA</a:t>
            </a:r>
          </a:p>
        </p:txBody>
      </p:sp>
      <p:sp>
        <p:nvSpPr>
          <p:cNvPr id="76" name="Rectangle 62"/>
          <p:cNvSpPr>
            <a:spLocks noChangeArrowheads="1"/>
          </p:cNvSpPr>
          <p:nvPr/>
        </p:nvSpPr>
        <p:spPr bwMode="auto">
          <a:xfrm>
            <a:off x="2763838" y="2813603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Program Shaping &amp; Planning</a:t>
            </a:r>
          </a:p>
        </p:txBody>
      </p:sp>
      <p:sp>
        <p:nvSpPr>
          <p:cNvPr id="77" name="Rectangle 62"/>
          <p:cNvSpPr>
            <a:spLocks noChangeArrowheads="1"/>
          </p:cNvSpPr>
          <p:nvPr/>
        </p:nvSpPr>
        <p:spPr bwMode="auto">
          <a:xfrm>
            <a:off x="4697413" y="3209073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 Capability Uplift</a:t>
            </a:r>
          </a:p>
        </p:txBody>
      </p:sp>
      <p:sp>
        <p:nvSpPr>
          <p:cNvPr id="78" name="Rectangle 62"/>
          <p:cNvSpPr>
            <a:spLocks noChangeArrowheads="1"/>
          </p:cNvSpPr>
          <p:nvPr/>
        </p:nvSpPr>
        <p:spPr bwMode="auto">
          <a:xfrm>
            <a:off x="4673600" y="5177335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 Coaching</a:t>
            </a:r>
          </a:p>
        </p:txBody>
      </p:sp>
      <p:sp>
        <p:nvSpPr>
          <p:cNvPr id="80" name="Rectangle 62"/>
          <p:cNvSpPr>
            <a:spLocks noChangeArrowheads="1"/>
          </p:cNvSpPr>
          <p:nvPr/>
        </p:nvSpPr>
        <p:spPr bwMode="auto">
          <a:xfrm>
            <a:off x="2787650" y="5225015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Project Mobilisation</a:t>
            </a:r>
          </a:p>
        </p:txBody>
      </p:sp>
      <p:sp>
        <p:nvSpPr>
          <p:cNvPr id="11279" name="Rectangle 8"/>
          <p:cNvSpPr>
            <a:spLocks noChangeArrowheads="1"/>
          </p:cNvSpPr>
          <p:nvPr/>
        </p:nvSpPr>
        <p:spPr bwMode="auto">
          <a:xfrm>
            <a:off x="769938" y="2305603"/>
            <a:ext cx="1836737" cy="36353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1280" name="Rectangle 67"/>
          <p:cNvSpPr>
            <a:spLocks noChangeArrowheads="1"/>
          </p:cNvSpPr>
          <p:nvPr/>
        </p:nvSpPr>
        <p:spPr bwMode="auto">
          <a:xfrm>
            <a:off x="793750" y="1924603"/>
            <a:ext cx="1838325" cy="3556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anchor="ctr" anchorCtr="1"/>
          <a:lstStyle/>
          <a:p>
            <a:pPr eaLnBrk="1" hangingPunct="1">
              <a:defRPr/>
            </a:pPr>
            <a:r>
              <a:rPr lang="en-AU" sz="11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Project Resourcing</a:t>
            </a:r>
          </a:p>
        </p:txBody>
      </p:sp>
      <p:sp>
        <p:nvSpPr>
          <p:cNvPr id="47" name="Rectangle 62"/>
          <p:cNvSpPr>
            <a:spLocks noChangeArrowheads="1"/>
          </p:cNvSpPr>
          <p:nvPr/>
        </p:nvSpPr>
        <p:spPr bwMode="auto">
          <a:xfrm>
            <a:off x="898525" y="2789790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Program Managers</a:t>
            </a:r>
          </a:p>
        </p:txBody>
      </p:sp>
      <p:sp>
        <p:nvSpPr>
          <p:cNvPr id="60" name="Rectangle 62"/>
          <p:cNvSpPr>
            <a:spLocks noChangeArrowheads="1"/>
          </p:cNvSpPr>
          <p:nvPr/>
        </p:nvSpPr>
        <p:spPr bwMode="auto">
          <a:xfrm>
            <a:off x="866775" y="3923265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Senior Project Managers</a:t>
            </a:r>
          </a:p>
        </p:txBody>
      </p:sp>
      <p:sp>
        <p:nvSpPr>
          <p:cNvPr id="61" name="Rectangle 62"/>
          <p:cNvSpPr>
            <a:spLocks noChangeArrowheads="1"/>
          </p:cNvSpPr>
          <p:nvPr/>
        </p:nvSpPr>
        <p:spPr bwMode="auto">
          <a:xfrm>
            <a:off x="869950" y="4313790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Change Managers</a:t>
            </a:r>
          </a:p>
        </p:txBody>
      </p:sp>
      <p:sp>
        <p:nvSpPr>
          <p:cNvPr id="62" name="Rectangle 62"/>
          <p:cNvSpPr>
            <a:spLocks noChangeArrowheads="1"/>
          </p:cNvSpPr>
          <p:nvPr/>
        </p:nvSpPr>
        <p:spPr bwMode="auto">
          <a:xfrm>
            <a:off x="869950" y="4694790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Business Analysts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884238" y="508372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PMO Resources</a:t>
            </a:r>
          </a:p>
        </p:txBody>
      </p:sp>
      <p:sp>
        <p:nvSpPr>
          <p:cNvPr id="51" name="Rectangle 62"/>
          <p:cNvSpPr>
            <a:spLocks noChangeArrowheads="1"/>
          </p:cNvSpPr>
          <p:nvPr/>
        </p:nvSpPr>
        <p:spPr bwMode="auto">
          <a:xfrm>
            <a:off x="900113" y="2383390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Program Directors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900113" y="549647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Testing Resources</a:t>
            </a:r>
          </a:p>
        </p:txBody>
      </p:sp>
      <p:sp>
        <p:nvSpPr>
          <p:cNvPr id="69" name="Rectangle 62"/>
          <p:cNvSpPr>
            <a:spLocks noChangeArrowheads="1"/>
          </p:cNvSpPr>
          <p:nvPr/>
        </p:nvSpPr>
        <p:spPr bwMode="auto">
          <a:xfrm>
            <a:off x="884238" y="315967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Business Architects</a:t>
            </a:r>
          </a:p>
        </p:txBody>
      </p:sp>
      <p:sp>
        <p:nvSpPr>
          <p:cNvPr id="11289" name="Rectangle 11"/>
          <p:cNvSpPr>
            <a:spLocks noChangeArrowheads="1"/>
          </p:cNvSpPr>
          <p:nvPr/>
        </p:nvSpPr>
        <p:spPr bwMode="auto">
          <a:xfrm>
            <a:off x="6556375" y="2332590"/>
            <a:ext cx="1836738" cy="36353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1290" name="Rectangle 7"/>
          <p:cNvSpPr>
            <a:spLocks noChangeArrowheads="1"/>
          </p:cNvSpPr>
          <p:nvPr/>
        </p:nvSpPr>
        <p:spPr bwMode="auto">
          <a:xfrm>
            <a:off x="6553200" y="1908728"/>
            <a:ext cx="1838325" cy="3556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anchor="ctr" anchorCtr="1"/>
          <a:lstStyle/>
          <a:p>
            <a:pPr eaLnBrk="1" hangingPunct="1">
              <a:defRPr/>
            </a:pPr>
            <a:r>
              <a:rPr lang="en-AU" sz="11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Business Advisory</a:t>
            </a:r>
          </a:p>
        </p:txBody>
      </p:sp>
      <p:sp>
        <p:nvSpPr>
          <p:cNvPr id="52" name="Rectangle 69"/>
          <p:cNvSpPr>
            <a:spLocks noChangeArrowheads="1"/>
          </p:cNvSpPr>
          <p:nvPr/>
        </p:nvSpPr>
        <p:spPr bwMode="auto">
          <a:xfrm>
            <a:off x="4672013" y="5602785"/>
            <a:ext cx="1725612" cy="2809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Testing Transition</a:t>
            </a:r>
          </a:p>
        </p:txBody>
      </p:sp>
      <p:sp>
        <p:nvSpPr>
          <p:cNvPr id="54" name="Rectangle 69"/>
          <p:cNvSpPr>
            <a:spLocks noChangeArrowheads="1"/>
          </p:cNvSpPr>
          <p:nvPr/>
        </p:nvSpPr>
        <p:spPr bwMode="auto">
          <a:xfrm>
            <a:off x="6665913" y="4834490"/>
            <a:ext cx="1689100" cy="314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Application Competency Centre Design</a:t>
            </a:r>
          </a:p>
        </p:txBody>
      </p:sp>
      <p:sp>
        <p:nvSpPr>
          <p:cNvPr id="55" name="Rectangle 69"/>
          <p:cNvSpPr>
            <a:spLocks noChangeArrowheads="1"/>
          </p:cNvSpPr>
          <p:nvPr/>
        </p:nvSpPr>
        <p:spPr bwMode="auto">
          <a:xfrm>
            <a:off x="6643688" y="4043915"/>
            <a:ext cx="1697037" cy="33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Business Case Development</a:t>
            </a:r>
          </a:p>
        </p:txBody>
      </p:sp>
      <p:sp>
        <p:nvSpPr>
          <p:cNvPr id="67" name="Rectangle 69"/>
          <p:cNvSpPr>
            <a:spLocks noChangeArrowheads="1"/>
          </p:cNvSpPr>
          <p:nvPr/>
        </p:nvSpPr>
        <p:spPr bwMode="auto">
          <a:xfrm>
            <a:off x="6659563" y="5225015"/>
            <a:ext cx="1733550" cy="2809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Cloud Assessments 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6657975" y="4475715"/>
            <a:ext cx="1733550" cy="2730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Application Portfolio Mgt.</a:t>
            </a: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616700" y="2815190"/>
            <a:ext cx="1733550" cy="325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IT Strategy and Architecture</a:t>
            </a: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6584950" y="2378628"/>
            <a:ext cx="1733550" cy="3095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Sourcing Advice </a:t>
            </a: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>
          <a:xfrm>
            <a:off x="1436957" y="1172128"/>
            <a:ext cx="6187535" cy="831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altLang="en-US" sz="1600" dirty="0" smtClean="0"/>
              <a:t>We </a:t>
            </a:r>
            <a:r>
              <a:rPr lang="en-AU" altLang="en-US" sz="1600" dirty="0"/>
              <a:t>have a broad range of offerings that leverage our collective “</a:t>
            </a:r>
            <a:r>
              <a:rPr lang="en-AU" altLang="ja-JP" sz="1600" b="1" dirty="0"/>
              <a:t>Know-how</a:t>
            </a:r>
            <a:r>
              <a:rPr lang="en-AU" altLang="en-US" sz="1600" b="1" dirty="0"/>
              <a:t>”</a:t>
            </a:r>
            <a:r>
              <a:rPr lang="en-AU" altLang="ja-JP" sz="1600" b="1" dirty="0"/>
              <a:t> </a:t>
            </a:r>
            <a:r>
              <a:rPr lang="en-AU" altLang="ja-JP" sz="1600" dirty="0"/>
              <a:t>and the varied experience of our </a:t>
            </a:r>
            <a:r>
              <a:rPr lang="en-AU" altLang="ja-JP" sz="1600" b="1" dirty="0"/>
              <a:t>senior professionals</a:t>
            </a:r>
            <a:r>
              <a:rPr lang="en-AU" altLang="ja-JP" sz="1600" dirty="0"/>
              <a:t>. </a:t>
            </a:r>
            <a:endParaRPr lang="en-AU" altLang="en-US" sz="1600" dirty="0"/>
          </a:p>
          <a:p>
            <a:pPr eaLnBrk="1" hangingPunct="1">
              <a:defRPr/>
            </a:pPr>
            <a:endParaRPr lang="en-US" sz="2200" b="1" kern="0" dirty="0">
              <a:solidFill>
                <a:schemeClr val="bg1"/>
              </a:solidFill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6604000" y="3218415"/>
            <a:ext cx="1733550" cy="325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Digital Strategy</a:t>
            </a: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2705100" y="1923015"/>
            <a:ext cx="1838325" cy="3556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anchor="ctr" anchorCtr="1"/>
          <a:lstStyle/>
          <a:p>
            <a:pPr eaLnBrk="1" hangingPunct="1">
              <a:defRPr/>
            </a:pPr>
            <a:r>
              <a:rPr lang="en-AU" sz="11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Project Delivery</a:t>
            </a:r>
          </a:p>
        </p:txBody>
      </p:sp>
      <p:sp>
        <p:nvSpPr>
          <p:cNvPr id="66" name="Rectangle 69"/>
          <p:cNvSpPr>
            <a:spLocks noChangeArrowheads="1"/>
          </p:cNvSpPr>
          <p:nvPr/>
        </p:nvSpPr>
        <p:spPr bwMode="auto">
          <a:xfrm>
            <a:off x="2798763" y="4062965"/>
            <a:ext cx="1662112" cy="2889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Post Merger Integration</a:t>
            </a:r>
          </a:p>
        </p:txBody>
      </p:sp>
      <p:sp>
        <p:nvSpPr>
          <p:cNvPr id="79" name="Rectangle 69"/>
          <p:cNvSpPr>
            <a:spLocks noChangeArrowheads="1"/>
          </p:cNvSpPr>
          <p:nvPr/>
        </p:nvSpPr>
        <p:spPr bwMode="auto">
          <a:xfrm>
            <a:off x="2805113" y="4467778"/>
            <a:ext cx="1689100" cy="2413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Package Implementation</a:t>
            </a:r>
          </a:p>
        </p:txBody>
      </p:sp>
      <p:sp>
        <p:nvSpPr>
          <p:cNvPr id="81" name="Rectangle 69"/>
          <p:cNvSpPr>
            <a:spLocks noChangeArrowheads="1"/>
          </p:cNvSpPr>
          <p:nvPr/>
        </p:nvSpPr>
        <p:spPr bwMode="auto">
          <a:xfrm>
            <a:off x="2771775" y="2391328"/>
            <a:ext cx="1703388" cy="325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Large Scale Program + Change  Management</a:t>
            </a: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2822575" y="3237465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Operating Model Design and Implementation</a:t>
            </a: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2809875" y="364862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Outsourcing,</a:t>
            </a:r>
          </a:p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cloud Transition</a:t>
            </a:r>
          </a:p>
        </p:txBody>
      </p:sp>
      <p:sp>
        <p:nvSpPr>
          <p:cNvPr id="86" name="Rectangle 69"/>
          <p:cNvSpPr>
            <a:spLocks noChangeArrowheads="1"/>
          </p:cNvSpPr>
          <p:nvPr/>
        </p:nvSpPr>
        <p:spPr bwMode="auto">
          <a:xfrm>
            <a:off x="2774950" y="4812265"/>
            <a:ext cx="1731963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Shared Service Implementation</a:t>
            </a:r>
          </a:p>
        </p:txBody>
      </p:sp>
      <p:sp>
        <p:nvSpPr>
          <p:cNvPr id="48" name="Rectangle 64"/>
          <p:cNvSpPr>
            <a:spLocks noChangeArrowheads="1"/>
          </p:cNvSpPr>
          <p:nvPr/>
        </p:nvSpPr>
        <p:spPr bwMode="auto">
          <a:xfrm>
            <a:off x="4681538" y="4376350"/>
            <a:ext cx="1739900" cy="3032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PMO Assessment</a:t>
            </a:r>
          </a:p>
        </p:txBody>
      </p:sp>
      <p:sp>
        <p:nvSpPr>
          <p:cNvPr id="46" name="Rectangle 62"/>
          <p:cNvSpPr>
            <a:spLocks noChangeArrowheads="1"/>
          </p:cNvSpPr>
          <p:nvPr/>
        </p:nvSpPr>
        <p:spPr bwMode="auto">
          <a:xfrm>
            <a:off x="2790825" y="5602840"/>
            <a:ext cx="1739900" cy="2762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Digital</a:t>
            </a:r>
          </a:p>
        </p:txBody>
      </p:sp>
      <p:sp>
        <p:nvSpPr>
          <p:cNvPr id="57" name="Rectangle 62"/>
          <p:cNvSpPr>
            <a:spLocks noChangeArrowheads="1"/>
          </p:cNvSpPr>
          <p:nvPr/>
        </p:nvSpPr>
        <p:spPr bwMode="auto">
          <a:xfrm>
            <a:off x="855663" y="3553378"/>
            <a:ext cx="16287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Solution Architects</a:t>
            </a:r>
          </a:p>
        </p:txBody>
      </p:sp>
      <p:sp>
        <p:nvSpPr>
          <p:cNvPr id="58" name="Rectangle 69"/>
          <p:cNvSpPr>
            <a:spLocks noChangeArrowheads="1"/>
          </p:cNvSpPr>
          <p:nvPr/>
        </p:nvSpPr>
        <p:spPr bwMode="auto">
          <a:xfrm>
            <a:off x="6643688" y="5593315"/>
            <a:ext cx="1733550" cy="2809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algn="ctr"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System Selection</a:t>
            </a:r>
          </a:p>
        </p:txBody>
      </p:sp>
      <p:sp>
        <p:nvSpPr>
          <p:cNvPr id="59" name="Rectangle 62"/>
          <p:cNvSpPr>
            <a:spLocks noChangeArrowheads="1"/>
          </p:cNvSpPr>
          <p:nvPr/>
        </p:nvSpPr>
        <p:spPr bwMode="auto">
          <a:xfrm>
            <a:off x="4662488" y="4761410"/>
            <a:ext cx="173990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>
                <a:latin typeface="Arial" charset="0"/>
                <a:ea typeface="ＭＳ Ｐゴシック" panose="020B0600070205080204" pitchFamily="34" charset="-128"/>
              </a:rPr>
              <a:t>Portfolio Planning</a:t>
            </a:r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4690388" y="3592935"/>
            <a:ext cx="1739900" cy="3032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 smtClean="0">
                <a:latin typeface="Arial" charset="0"/>
                <a:ea typeface="ＭＳ Ｐゴシック" panose="020B0600070205080204" pitchFamily="34" charset="-128"/>
              </a:rPr>
              <a:t>EPMO Design &amp; Implement</a:t>
            </a:r>
            <a:endParaRPr lang="en-AU" sz="950" dirty="0"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68" name="Rectangle 69"/>
          <p:cNvSpPr>
            <a:spLocks noChangeArrowheads="1"/>
          </p:cNvSpPr>
          <p:nvPr/>
        </p:nvSpPr>
        <p:spPr bwMode="auto">
          <a:xfrm>
            <a:off x="6634163" y="3615290"/>
            <a:ext cx="1697037" cy="33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lIns="54000" rIns="54000" anchor="ctr" anchorCtr="1"/>
          <a:lstStyle/>
          <a:p>
            <a:pPr eaLnBrk="1" hangingPunct="1">
              <a:buClr>
                <a:srgbClr val="204658"/>
              </a:buClr>
              <a:buFont typeface="Arial" charset="0"/>
              <a:buNone/>
              <a:defRPr/>
            </a:pPr>
            <a:r>
              <a:rPr lang="en-AU" sz="950" dirty="0" smtClean="0">
                <a:latin typeface="Arial" charset="0"/>
                <a:ea typeface="ＭＳ Ｐゴシック" panose="020B0600070205080204" pitchFamily="34" charset="-128"/>
              </a:rPr>
              <a:t>Agile Delivery &amp; Transition</a:t>
            </a:r>
            <a:endParaRPr lang="en-AU" sz="950" dirty="0"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338" y="276748"/>
            <a:ext cx="4091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Appendix A: </a:t>
            </a:r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About </a:t>
            </a:r>
            <a:r>
              <a:rPr lang="en-US" alt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Mozaic</a:t>
            </a:r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lang="en-US" alt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2 </a:t>
            </a:r>
            <a:endParaRPr lang="en-A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164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000" b="1" dirty="0" smtClean="0"/>
              <a:t>Appendix B  </a:t>
            </a:r>
            <a:r>
              <a:rPr lang="en-AU" sz="2000" b="1" dirty="0"/>
              <a:t>- </a:t>
            </a:r>
            <a:r>
              <a:rPr lang="en-AU" sz="2000" b="0" dirty="0"/>
              <a:t>Agile Capability &amp; 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82" y="1221558"/>
            <a:ext cx="8034337" cy="51167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sz="1200" dirty="0"/>
              <a:t>Presentations available</a:t>
            </a:r>
          </a:p>
          <a:p>
            <a:r>
              <a:rPr lang="en-AU" sz="1200" dirty="0"/>
              <a:t>Role of project sponsor - </a:t>
            </a:r>
            <a:r>
              <a:rPr lang="en-AU" sz="1200" b="1" dirty="0"/>
              <a:t>Senior Executive Briefing: Getting the Most out of Agile Projects</a:t>
            </a:r>
          </a:p>
          <a:p>
            <a:r>
              <a:rPr lang="en-AU" sz="1200" dirty="0"/>
              <a:t>Document reviews and signoff accountabilities - The roles of 'Approver', 'Reviewer' and/or 'For Information’; and the implications of delegation.</a:t>
            </a:r>
          </a:p>
          <a:p>
            <a:r>
              <a:rPr lang="en-AU" sz="1200" dirty="0"/>
              <a:t>Defining the Agile roles on the project - how we reconcile the Agile roles of  'Product Owner'; 'Scrum Master' with other traditional project roles defined within our clients.</a:t>
            </a:r>
          </a:p>
          <a:p>
            <a:r>
              <a:rPr lang="en-AU" sz="1200" dirty="0"/>
              <a:t>The role of the Business Analyst in defining and representing Product and Sprint backlog items</a:t>
            </a:r>
          </a:p>
          <a:p>
            <a:r>
              <a:rPr lang="en-AU" sz="1200" dirty="0"/>
              <a:t>The essential role of Architecture on agile projects</a:t>
            </a:r>
          </a:p>
          <a:p>
            <a:r>
              <a:rPr lang="en-AU" sz="1200" dirty="0"/>
              <a:t>Effective use of Test Teams on Agile projects</a:t>
            </a:r>
          </a:p>
          <a:p>
            <a:r>
              <a:rPr lang="en-AU" sz="1200" dirty="0"/>
              <a:t>Change Management and Agile Projects</a:t>
            </a:r>
          </a:p>
          <a:p>
            <a:pPr marL="0" indent="0">
              <a:buNone/>
            </a:pPr>
            <a:endParaRPr lang="en-AU" sz="1200" dirty="0"/>
          </a:p>
          <a:p>
            <a:pPr marL="0" indent="0">
              <a:buNone/>
            </a:pPr>
            <a:r>
              <a:rPr lang="en-AU" sz="1200" dirty="0"/>
              <a:t>For more information, we recommend the following reading: </a:t>
            </a:r>
          </a:p>
          <a:p>
            <a:r>
              <a:rPr lang="en-AU" sz="1200" dirty="0"/>
              <a:t>Succeeding with Agile – Mike Cohn </a:t>
            </a:r>
          </a:p>
          <a:p>
            <a:r>
              <a:rPr lang="en-AU" sz="1200" dirty="0"/>
              <a:t>The Limits of Agile (in a mainframe environment), Alan Kelly</a:t>
            </a:r>
          </a:p>
          <a:p>
            <a:r>
              <a:rPr lang="en-AU" sz="1200" dirty="0"/>
              <a:t>Agile in a COBOL World, Roger Brown</a:t>
            </a:r>
          </a:p>
          <a:p>
            <a:r>
              <a:rPr lang="en-AU" sz="1200" dirty="0"/>
              <a:t>Agile Contract Models for external suppliers, Ilan Goldstein</a:t>
            </a:r>
          </a:p>
          <a:p>
            <a:r>
              <a:rPr lang="en-AU" sz="1200" dirty="0"/>
              <a:t>Distributed Scrum Primer for working with offshore teams, Pete Dreemer</a:t>
            </a:r>
          </a:p>
          <a:p>
            <a:r>
              <a:rPr lang="en-AU" sz="1200" dirty="0"/>
              <a:t>Agile Success Factors, Scott Ambler</a:t>
            </a:r>
          </a:p>
          <a:p>
            <a:r>
              <a:rPr lang="en-AU" sz="1200" dirty="0"/>
              <a:t>The Manager and Scrum – Pete Dreemer</a:t>
            </a:r>
          </a:p>
          <a:p>
            <a:r>
              <a:rPr lang="en-AU" sz="1200" dirty="0"/>
              <a:t>What Agile Teams Think of Agile Principles, Laurie Williams</a:t>
            </a:r>
          </a:p>
          <a:p>
            <a:r>
              <a:rPr lang="en-AU" sz="1200" dirty="0"/>
              <a:t>Scrum Guide – the definitive guide to scrum, Ken Schwaber</a:t>
            </a:r>
          </a:p>
          <a:p>
            <a:r>
              <a:rPr lang="en-AU" sz="1200" dirty="0"/>
              <a:t>Scrum Shortcuts without cutting corners, Ilan Goldstein</a:t>
            </a:r>
          </a:p>
          <a:p>
            <a:r>
              <a:rPr lang="en-AU" sz="1200" dirty="0"/>
              <a:t>Use cases are not requirements, Steve Meyer</a:t>
            </a:r>
          </a:p>
          <a:p>
            <a:r>
              <a:rPr lang="en-AU" sz="1200" dirty="0"/>
              <a:t>Evidence based scheduling, Joel </a:t>
            </a:r>
            <a:r>
              <a:rPr lang="en-AU" sz="1200" dirty="0" err="1"/>
              <a:t>Spolsky</a:t>
            </a:r>
            <a:endParaRPr lang="en-AU" sz="1200" dirty="0"/>
          </a:p>
          <a:p>
            <a:r>
              <a:rPr lang="en-AU" sz="1200" dirty="0"/>
              <a:t>The </a:t>
            </a:r>
            <a:r>
              <a:rPr lang="en-AU" sz="1200" dirty="0" err="1"/>
              <a:t>Skeptic’s</a:t>
            </a:r>
            <a:r>
              <a:rPr lang="en-AU" sz="1200" dirty="0"/>
              <a:t> Guide To Low-Fidelity Prototyping, Laura </a:t>
            </a:r>
            <a:r>
              <a:rPr lang="en-AU" sz="1200" dirty="0" err="1"/>
              <a:t>Busche</a:t>
            </a:r>
            <a:endParaRPr lang="en-AU" sz="1200" dirty="0"/>
          </a:p>
          <a:p>
            <a:r>
              <a:rPr lang="en-AU" sz="1200" dirty="0"/>
              <a:t>Mixing Agile with Waterfall for Code Quality, Ben </a:t>
            </a:r>
            <a:r>
              <a:rPr lang="en-AU" sz="1200" dirty="0" err="1"/>
              <a:t>Linders</a:t>
            </a:r>
            <a:endParaRPr lang="en-AU" sz="1200" dirty="0"/>
          </a:p>
          <a:p>
            <a:r>
              <a:rPr lang="en-AU" sz="1200" dirty="0"/>
              <a:t>Impacts of Organizational Factors on Software Quality, Mathieu </a:t>
            </a:r>
            <a:r>
              <a:rPr lang="en-AU" sz="1200" dirty="0" err="1"/>
              <a:t>Lavallée</a:t>
            </a:r>
            <a:endParaRPr lang="en-AU" sz="1200" dirty="0"/>
          </a:p>
          <a:p>
            <a:r>
              <a:rPr lang="en-AU" sz="1200" dirty="0"/>
              <a:t>Examining the "Big Requirements Up Front Approach” Scott Ambler</a:t>
            </a:r>
          </a:p>
          <a:p>
            <a:endParaRPr lang="en-AU" sz="1200" dirty="0"/>
          </a:p>
          <a:p>
            <a:endParaRPr lang="en-AU" sz="1200" dirty="0"/>
          </a:p>
          <a:p>
            <a:endParaRPr lang="en-AU" sz="1200" dirty="0"/>
          </a:p>
          <a:p>
            <a:pPr marL="0" indent="0">
              <a:buNone/>
            </a:pPr>
            <a:endParaRPr lang="en-AU" sz="1600" dirty="0"/>
          </a:p>
          <a:p>
            <a:endParaRPr lang="en-AU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59848"/>
            <a:ext cx="9143999" cy="1302051"/>
          </a:xfrm>
        </p:spPr>
        <p:txBody>
          <a:bodyPr>
            <a:normAutofit/>
          </a:bodyPr>
          <a:lstStyle/>
          <a:p>
            <a:r>
              <a:rPr lang="en-AU" sz="2000" b="1" dirty="0" smtClean="0"/>
              <a:t>Appendix C : </a:t>
            </a:r>
            <a:r>
              <a:rPr lang="en-AU" sz="2000" b="0" dirty="0" smtClean="0"/>
              <a:t>Sponsor Guidelines  1 of 2</a:t>
            </a:r>
            <a:endParaRPr lang="en-AU" sz="20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22" y="1915618"/>
            <a:ext cx="8034337" cy="4525963"/>
          </a:xfrm>
        </p:spPr>
        <p:txBody>
          <a:bodyPr>
            <a:normAutofit/>
          </a:bodyPr>
          <a:lstStyle/>
          <a:p>
            <a:r>
              <a:rPr lang="en-AU" sz="1600" dirty="0"/>
              <a:t>Challenge the team’s Release Plan &amp; Approach: </a:t>
            </a:r>
          </a:p>
          <a:p>
            <a:pPr lvl="1"/>
            <a:r>
              <a:rPr lang="en-AU" sz="1600" dirty="0"/>
              <a:t>What prototypes could we use to validate requirements or benefit assumptions earlier in the project’s life-cycle, before development commences?</a:t>
            </a:r>
          </a:p>
          <a:p>
            <a:pPr lvl="1"/>
            <a:r>
              <a:rPr lang="en-AU" sz="1600" dirty="0"/>
              <a:t>What is the smallest feature set that we could go-live with so that they could solicit feedback?</a:t>
            </a:r>
          </a:p>
          <a:p>
            <a:pPr lvl="1"/>
            <a:r>
              <a:rPr lang="en-AU" sz="1600" dirty="0"/>
              <a:t>What could we go live with while development continues?</a:t>
            </a:r>
          </a:p>
          <a:p>
            <a:pPr lvl="1"/>
            <a:r>
              <a:rPr lang="en-AU" sz="1600" dirty="0"/>
              <a:t>What could we deliver early to help us learn more about our customers?</a:t>
            </a:r>
          </a:p>
          <a:p>
            <a:pPr lvl="1"/>
            <a:r>
              <a:rPr lang="en-AU" sz="1600" dirty="0"/>
              <a:t>What pilot options are there?</a:t>
            </a:r>
          </a:p>
          <a:p>
            <a:r>
              <a:rPr lang="en-AU" sz="1600" dirty="0" smtClean="0"/>
              <a:t>Insist </a:t>
            </a:r>
            <a:r>
              <a:rPr lang="en-AU" sz="1600" dirty="0"/>
              <a:t>on seeing early working prototypes to confirm that they are aligned with your expectations</a:t>
            </a:r>
          </a:p>
          <a:p>
            <a:pPr lvl="1"/>
            <a:r>
              <a:rPr lang="en-AU" sz="1600" dirty="0"/>
              <a:t>Attend ‘Sprint Showcases / Iteration Reviews’ where possible, or request separate demonstrations. This is an opportunity to see the raw results of work being achieved; it will give you a better sense of the project’s progress; and an opportunity to communicate priorities and clarify direction.</a:t>
            </a:r>
          </a:p>
        </p:txBody>
      </p:sp>
      <p:sp>
        <p:nvSpPr>
          <p:cNvPr id="6" name="Rectangle 42"/>
          <p:cNvSpPr>
            <a:spLocks noChangeArrowheads="1"/>
          </p:cNvSpPr>
          <p:nvPr/>
        </p:nvSpPr>
        <p:spPr bwMode="auto">
          <a:xfrm>
            <a:off x="2311420" y="1242203"/>
            <a:ext cx="4404188" cy="49044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lIns="19050" tIns="19050" rIns="19050" bIns="19050" anchor="ctr" anchorCtr="1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AU" altLang="en-US" sz="1400" dirty="0"/>
              <a:t>As an Executive Sponsor : Challenge the </a:t>
            </a:r>
            <a:r>
              <a:rPr lang="en-AU" altLang="en-US" sz="1400" dirty="0" smtClean="0"/>
              <a:t>Team</a:t>
            </a:r>
            <a:endParaRPr lang="en-GB" altLang="en-US" sz="13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848" y="1703353"/>
            <a:ext cx="8034337" cy="4852534"/>
          </a:xfrm>
        </p:spPr>
        <p:txBody>
          <a:bodyPr>
            <a:noAutofit/>
          </a:bodyPr>
          <a:lstStyle/>
          <a:p>
            <a:r>
              <a:rPr lang="en-AU" sz="1500" dirty="0"/>
              <a:t>Meet with the team both up-front; and on a regular basis to communicate the objectives, background and priority of the project; and the relative priorities of key features</a:t>
            </a:r>
          </a:p>
          <a:p>
            <a:r>
              <a:rPr lang="en-AU" sz="1500" dirty="0"/>
              <a:t>Ensure that you have a sufficiently trusted representative, allocated to the project, if not full-time then at least with sufficient time to provide day-to-day feedback and prioritisation to the team (‘Agile Product Owner’).</a:t>
            </a:r>
          </a:p>
          <a:p>
            <a:r>
              <a:rPr lang="en-AU" sz="1500" dirty="0"/>
              <a:t>Ensure that your day-to-day representative on the project (‘Product Owner’) is aligned with your views of relative priorities of key features. Insist on reviewing these priorities together, in detail.</a:t>
            </a:r>
          </a:p>
          <a:p>
            <a:r>
              <a:rPr lang="en-AU" sz="1500" dirty="0"/>
              <a:t>Be supportive of the team if/when early prototypes fail. These early failures are less expensive and more easily able to be corrected than the failures of traditional-style projects. Ideally these will help the project deliver a better quality outcomes over the course of the project.  </a:t>
            </a:r>
          </a:p>
          <a:p>
            <a:r>
              <a:rPr lang="en-AU" sz="1500" dirty="0"/>
              <a:t>Help resolve issues – particularly issues that the team can’t resolve on their own such as availability of key resources, engagement of key suppliers, and priority from other internal supplying teams.</a:t>
            </a:r>
          </a:p>
          <a:p>
            <a:r>
              <a:rPr lang="en-AU" sz="1500" dirty="0"/>
              <a:t>Be clear about the amount of time you personally may (or may not) have available to allocate to the project</a:t>
            </a:r>
          </a:p>
          <a:p>
            <a:r>
              <a:rPr lang="en-AU" sz="1500" dirty="0"/>
              <a:t>Actively endorse the retrospective/learning process (overleaf)</a:t>
            </a:r>
          </a:p>
        </p:txBody>
      </p:sp>
      <p:sp>
        <p:nvSpPr>
          <p:cNvPr id="6" name="Rectangle 42"/>
          <p:cNvSpPr>
            <a:spLocks noChangeArrowheads="1"/>
          </p:cNvSpPr>
          <p:nvPr/>
        </p:nvSpPr>
        <p:spPr bwMode="auto">
          <a:xfrm>
            <a:off x="2311420" y="1242203"/>
            <a:ext cx="4404188" cy="49044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lIns="19050" tIns="19050" rIns="19050" bIns="19050" anchor="ctr" anchorCtr="1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AU" altLang="en-US" sz="1400" dirty="0"/>
              <a:t>As an Executive Sponsor : </a:t>
            </a:r>
            <a:r>
              <a:rPr lang="en-AU" altLang="en-US" sz="1400" dirty="0" smtClean="0"/>
              <a:t>Support the Team</a:t>
            </a:r>
            <a:endParaRPr lang="en-GB" altLang="en-US" sz="13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Appendix C : </a:t>
            </a:r>
            <a:r>
              <a:rPr lang="en-AU" sz="2000" b="0" dirty="0"/>
              <a:t>Sponsor Guidelines  </a:t>
            </a:r>
            <a:r>
              <a:rPr lang="en-AU" sz="2000" b="0" dirty="0" smtClean="0"/>
              <a:t>2 </a:t>
            </a:r>
            <a:r>
              <a:rPr lang="en-AU" sz="2000" b="0" dirty="0"/>
              <a:t>of 2</a:t>
            </a:r>
            <a:endParaRPr lang="en-AU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3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0415" y="2623378"/>
            <a:ext cx="3687763" cy="2135188"/>
          </a:xfrm>
          <a:prstGeom prst="rect">
            <a:avLst/>
          </a:prstGeom>
          <a:solidFill>
            <a:srgbClr val="683B72">
              <a:alpha val="50000"/>
            </a:srgb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207867" y="65404"/>
            <a:ext cx="8529638" cy="749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AU" altLang="en-US" sz="2000" b="1" kern="0" dirty="0" smtClean="0">
                <a:solidFill>
                  <a:schemeClr val="bg1"/>
                </a:solidFill>
              </a:rPr>
              <a:t>Whilst some organisations have chosen to take an all-in approach to agile transformation we advocate “starting small” on either a visible or stealth project </a:t>
            </a:r>
            <a:endParaRPr lang="en-AU" altLang="en-US" sz="2000" b="1" kern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0415" y="2196341"/>
            <a:ext cx="3687763" cy="385762"/>
          </a:xfrm>
          <a:prstGeom prst="rect">
            <a:avLst/>
          </a:prstGeom>
          <a:solidFill>
            <a:srgbClr val="683B72"/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400" dirty="0"/>
              <a:t>Starting Small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9778" y="2175703"/>
            <a:ext cx="3770312" cy="387350"/>
          </a:xfrm>
          <a:prstGeom prst="rect">
            <a:avLst/>
          </a:prstGeom>
          <a:solidFill>
            <a:srgbClr val="683B72"/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400" dirty="0"/>
              <a:t>Going All 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09628" y="2804353"/>
            <a:ext cx="3598862" cy="15255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Less Expensive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Early success is likely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Less Risk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Less stressful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Obviates need to re-organise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49778" y="2623378"/>
            <a:ext cx="3770312" cy="2135188"/>
          </a:xfrm>
          <a:prstGeom prst="rect">
            <a:avLst/>
          </a:prstGeom>
          <a:solidFill>
            <a:srgbClr val="683B72">
              <a:alpha val="50000"/>
            </a:srgb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89465" y="2804353"/>
            <a:ext cx="3681413" cy="15255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Can reduce resistance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Avoid problems of scrum and traditional teams working together</a:t>
            </a:r>
          </a:p>
          <a:p>
            <a:pPr lvl="1">
              <a:spcBef>
                <a:spcPts val="200"/>
              </a:spcBef>
              <a:defRPr/>
            </a:pPr>
            <a:r>
              <a:rPr lang="en-AU" altLang="en-US" sz="1400" kern="0" dirty="0"/>
              <a:t>Implemented more quickly</a:t>
            </a:r>
          </a:p>
          <a:p>
            <a:pPr lvl="1">
              <a:spcBef>
                <a:spcPts val="200"/>
              </a:spcBef>
              <a:defRPr/>
            </a:pPr>
            <a:endParaRPr lang="en-AU" altLang="en-US" sz="1400" kern="0" dirty="0"/>
          </a:p>
        </p:txBody>
      </p:sp>
      <p:pic>
        <p:nvPicPr>
          <p:cNvPr id="3277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09" y="2096861"/>
            <a:ext cx="965393" cy="61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52929" y="2109562"/>
            <a:ext cx="3648075" cy="295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32779" name="TextBox 10"/>
          <p:cNvSpPr txBox="1">
            <a:spLocks noChangeArrowheads="1"/>
          </p:cNvSpPr>
          <p:nvPr/>
        </p:nvSpPr>
        <p:spPr bwMode="auto">
          <a:xfrm>
            <a:off x="803742" y="5501101"/>
            <a:ext cx="1673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AU" altLang="en-US" sz="1400"/>
              <a:t>Visible pilot</a:t>
            </a:r>
          </a:p>
        </p:txBody>
      </p:sp>
      <p:sp>
        <p:nvSpPr>
          <p:cNvPr id="32780" name="TextBox 11"/>
          <p:cNvSpPr txBox="1">
            <a:spLocks noChangeArrowheads="1"/>
          </p:cNvSpPr>
          <p:nvPr/>
        </p:nvSpPr>
        <p:spPr bwMode="auto">
          <a:xfrm>
            <a:off x="2627779" y="5450301"/>
            <a:ext cx="167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AU" altLang="en-US" sz="1400"/>
              <a:t>Stealth project</a:t>
            </a:r>
          </a:p>
        </p:txBody>
      </p:sp>
      <p:sp>
        <p:nvSpPr>
          <p:cNvPr id="32781" name="TextBox 12"/>
          <p:cNvSpPr txBox="1">
            <a:spLocks noChangeArrowheads="1"/>
          </p:cNvSpPr>
          <p:nvPr/>
        </p:nvSpPr>
        <p:spPr bwMode="auto">
          <a:xfrm>
            <a:off x="2075329" y="4697826"/>
            <a:ext cx="8429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AU" altLang="en-US" sz="3600" dirty="0"/>
              <a:t>?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627779" y="5093113"/>
            <a:ext cx="534988" cy="35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68942" y="5064538"/>
            <a:ext cx="584200" cy="35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38146" y="6324516"/>
            <a:ext cx="7805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 are a complex human activity, multi-dimensional, inherently conflicted and very dynamic. We recommend an “Agile” iterative, progressive approach with adaptive prioritisation</a:t>
            </a:r>
          </a:p>
        </p:txBody>
      </p:sp>
      <p:sp>
        <p:nvSpPr>
          <p:cNvPr id="19" name="Rectangle 42"/>
          <p:cNvSpPr>
            <a:spLocks noChangeArrowheads="1"/>
          </p:cNvSpPr>
          <p:nvPr/>
        </p:nvSpPr>
        <p:spPr bwMode="auto">
          <a:xfrm>
            <a:off x="2824748" y="1331732"/>
            <a:ext cx="3295876" cy="49044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lIns="19050" tIns="19050" rIns="19050" bIns="19050" anchor="ctr" anchorCtr="1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AU" sz="1300" dirty="0"/>
              <a:t>Options for transitioning to </a:t>
            </a:r>
            <a:r>
              <a:rPr lang="en-AU" sz="1300" dirty="0" smtClean="0"/>
              <a:t>Agile</a:t>
            </a:r>
            <a:endParaRPr lang="en-GB" altLang="en-US" sz="13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95" y="-30421"/>
            <a:ext cx="8316759" cy="11124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selection and delivery of the pilot is a key step on the agile journey</a:t>
            </a:r>
            <a:endParaRPr lang="en-AU" sz="2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86957" y="1142770"/>
          <a:ext cx="8553133" cy="470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947915" y="-763230"/>
          <a:ext cx="5773001" cy="328774"/>
        </p:xfrm>
        <a:graphic>
          <a:graphicData uri="http://schemas.openxmlformats.org/drawingml/2006/table">
            <a:tbl>
              <a:tblPr bandCol="1">
                <a:effectLst/>
                <a:tableStyleId>{775DCB02-9BB8-47FD-8907-85C794F793BA}</a:tableStyleId>
              </a:tblPr>
              <a:tblGrid>
                <a:gridCol w="958172">
                  <a:extLst>
                    <a:ext uri="{9D8B030D-6E8A-4147-A177-3AD203B41FA5}">
                      <a16:colId xmlns:a16="http://schemas.microsoft.com/office/drawing/2014/main" xmlns="" val="2801114505"/>
                    </a:ext>
                  </a:extLst>
                </a:gridCol>
                <a:gridCol w="966161">
                  <a:extLst>
                    <a:ext uri="{9D8B030D-6E8A-4147-A177-3AD203B41FA5}">
                      <a16:colId xmlns:a16="http://schemas.microsoft.com/office/drawing/2014/main" xmlns="" val="2760512833"/>
                    </a:ext>
                  </a:extLst>
                </a:gridCol>
                <a:gridCol w="962167">
                  <a:extLst>
                    <a:ext uri="{9D8B030D-6E8A-4147-A177-3AD203B41FA5}">
                      <a16:colId xmlns:a16="http://schemas.microsoft.com/office/drawing/2014/main" xmlns="" val="1845091961"/>
                    </a:ext>
                  </a:extLst>
                </a:gridCol>
                <a:gridCol w="962167">
                  <a:extLst>
                    <a:ext uri="{9D8B030D-6E8A-4147-A177-3AD203B41FA5}">
                      <a16:colId xmlns:a16="http://schemas.microsoft.com/office/drawing/2014/main" xmlns="" val="228219520"/>
                    </a:ext>
                  </a:extLst>
                </a:gridCol>
                <a:gridCol w="962167">
                  <a:extLst>
                    <a:ext uri="{9D8B030D-6E8A-4147-A177-3AD203B41FA5}">
                      <a16:colId xmlns:a16="http://schemas.microsoft.com/office/drawing/2014/main" xmlns="" val="1906334899"/>
                    </a:ext>
                  </a:extLst>
                </a:gridCol>
                <a:gridCol w="962167">
                  <a:extLst>
                    <a:ext uri="{9D8B030D-6E8A-4147-A177-3AD203B41FA5}">
                      <a16:colId xmlns:a16="http://schemas.microsoft.com/office/drawing/2014/main" xmlns="" val="1911156322"/>
                    </a:ext>
                  </a:extLst>
                </a:gridCol>
              </a:tblGrid>
              <a:tr h="3287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Acceleration</a:t>
                      </a:r>
                      <a:endParaRPr lang="en-AU" sz="1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Architecture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Assistance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Awareness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Alignment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Assessment</a:t>
                      </a:r>
                    </a:p>
                  </a:txBody>
                  <a:tcPr marL="18288" marR="1828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3793132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456450" y="3490227"/>
            <a:ext cx="5035005" cy="3400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9575" y="2133600"/>
            <a:ext cx="2647950" cy="3505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CE8E-0F55-604F-9B0D-90CDD098E5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44502" y="1151524"/>
            <a:ext cx="7178597" cy="5128970"/>
            <a:chOff x="1" y="561901"/>
            <a:chExt cx="6754394" cy="5128970"/>
          </a:xfrm>
        </p:grpSpPr>
        <p:pic>
          <p:nvPicPr>
            <p:cNvPr id="18" name="Picture 17" descr="fractal_organisatio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1901"/>
              <a:ext cx="6754394" cy="51289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11477" y="2482545"/>
              <a:ext cx="1556047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schemeClr val="bg1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Value Stream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477" y="3518529"/>
              <a:ext cx="1588459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schemeClr val="bg1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Product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1477" y="4517498"/>
              <a:ext cx="1923281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schemeClr val="bg1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Feature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1477" y="1741578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Learn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477" y="883271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Build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1477" y="1319489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Measure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 flipH="1">
            <a:off x="7626585" y="3446958"/>
            <a:ext cx="120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How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8" name="Circular Arrow 27"/>
          <p:cNvSpPr/>
          <p:nvPr/>
        </p:nvSpPr>
        <p:spPr>
          <a:xfrm rot="20723086">
            <a:off x="7335799" y="2808968"/>
            <a:ext cx="1674571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30" name="Circular Arrow 29"/>
          <p:cNvSpPr/>
          <p:nvPr/>
        </p:nvSpPr>
        <p:spPr>
          <a:xfrm rot="876914" flipV="1">
            <a:off x="7333948" y="4515243"/>
            <a:ext cx="1687935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7626585" y="5094719"/>
            <a:ext cx="126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What Teams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Deliver</a:t>
            </a:r>
          </a:p>
        </p:txBody>
      </p:sp>
      <p:sp>
        <p:nvSpPr>
          <p:cNvPr id="33" name="TextBox 32"/>
          <p:cNvSpPr txBox="1"/>
          <p:nvPr/>
        </p:nvSpPr>
        <p:spPr>
          <a:xfrm flipH="1">
            <a:off x="7626585" y="1701362"/>
            <a:ext cx="112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Why, Who</a:t>
            </a:r>
          </a:p>
          <a:p>
            <a:pPr algn="ctr" defTabSz="457039"/>
            <a:r>
              <a:rPr lang="en-US" sz="1600" b="1" dirty="0" smtClean="0">
                <a:solidFill>
                  <a:srgbClr val="000000"/>
                </a:solidFill>
                <a:latin typeface="Optima"/>
                <a:cs typeface="Optima"/>
              </a:rPr>
              <a:t>&amp; When</a:t>
            </a:r>
            <a:endParaRPr lang="en-US" sz="16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4" name="Circular Arrow 33"/>
          <p:cNvSpPr/>
          <p:nvPr/>
        </p:nvSpPr>
        <p:spPr>
          <a:xfrm rot="876914" flipV="1">
            <a:off x="7335262" y="1096727"/>
            <a:ext cx="1678447" cy="1718859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7039"/>
            <a:endParaRPr lang="en-US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28114" y="50800"/>
            <a:ext cx="9302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Business Agility is triple-loop.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Optima"/>
                <a:cs typeface="Optima"/>
              </a:rPr>
              <a:t>O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rganisation 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as 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deliverable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.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cs typeface="Optima"/>
              </a:rPr>
              <a:t>Continuous adaptation of teams to products to markets.</a:t>
            </a:r>
          </a:p>
        </p:txBody>
      </p:sp>
    </p:spTree>
    <p:extLst>
      <p:ext uri="{BB962C8B-B14F-4D97-AF65-F5344CB8AC3E}">
        <p14:creationId xmlns:p14="http://schemas.microsoft.com/office/powerpoint/2010/main" val="641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039" r="9216"/>
          <a:stretch/>
        </p:blipFill>
        <p:spPr>
          <a:xfrm>
            <a:off x="0" y="1155699"/>
            <a:ext cx="4610100" cy="510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917" y="241300"/>
            <a:ext cx="843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tima"/>
                <a:cs typeface="Optima"/>
              </a:rPr>
              <a:t>Microsoft 2006. Digital but not Agile.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6300" y="1981200"/>
            <a:ext cx="397070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Zune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Internet Explorer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Windows ME/Vista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The Ribbon </a:t>
            </a:r>
            <a:r>
              <a:rPr lang="is-IS" sz="3200" dirty="0" smtClean="0">
                <a:latin typeface="Optima" charset="0"/>
                <a:ea typeface="Optima" charset="0"/>
                <a:cs typeface="Optima" charset="0"/>
              </a:rPr>
              <a:t>…</a:t>
            </a:r>
            <a:endParaRPr lang="en-US" sz="32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0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340" y="241300"/>
            <a:ext cx="724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On </a:t>
            </a:r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its way </a:t>
            </a:r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to a </a:t>
            </a:r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Kodak Moment</a:t>
            </a:r>
            <a:r>
              <a:rPr lang="en-AU" sz="4000" dirty="0">
                <a:solidFill>
                  <a:schemeClr val="bg1"/>
                </a:solidFill>
                <a:latin typeface="Optima"/>
                <a:cs typeface="Optima"/>
              </a:rPr>
              <a:t>?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833" r="6858"/>
          <a:stretch/>
        </p:blipFill>
        <p:spPr>
          <a:xfrm>
            <a:off x="667598" y="1304350"/>
            <a:ext cx="7834246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C3530-44E4-4A00-B6F2-E4746E9F2DA9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68266" y="241300"/>
            <a:ext cx="5432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Apple thought different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  <p:pic>
        <p:nvPicPr>
          <p:cNvPr id="6" name="Picture 5" descr="ap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3" y="1287109"/>
            <a:ext cx="8458199" cy="48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ano-model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83" y="1249008"/>
            <a:ext cx="6515434" cy="4937162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rot="3101973">
            <a:off x="3844108" y="2871934"/>
            <a:ext cx="1274570" cy="204129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50000"/>
                  <a:alpha val="31000"/>
                </a:schemeClr>
              </a:gs>
              <a:gs pos="52000">
                <a:schemeClr val="accent5">
                  <a:lumMod val="20000"/>
                  <a:lumOff val="80000"/>
                  <a:alpha val="31000"/>
                </a:schemeClr>
              </a:gs>
              <a:gs pos="100000">
                <a:srgbClr val="FF0000">
                  <a:alpha val="31000"/>
                </a:srgbClr>
              </a:gs>
            </a:gsLst>
            <a:lin ang="3060000" scaled="0"/>
            <a:tileRect/>
          </a:gradFill>
          <a:ln>
            <a:solidFill>
              <a:schemeClr val="accent6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31300" y="3021345"/>
            <a:ext cx="99293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Deception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2806" y="3342315"/>
            <a:ext cx="123244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Digitalization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0214" y="2294785"/>
            <a:ext cx="100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Disruption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8106" y="5460584"/>
            <a:ext cx="1571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Dematerialization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7086" y="3915922"/>
            <a:ext cx="143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Demonetization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54758" y="3904684"/>
            <a:ext cx="147947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Democratization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38267" y="241300"/>
            <a:ext cx="3292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Optima"/>
                <a:cs typeface="Optima"/>
              </a:rPr>
              <a:t>Because Kano</a:t>
            </a:r>
            <a:endParaRPr lang="en-US" sz="4000" dirty="0" smtClean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91264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/>
      <p:bldP spid="18" grpId="0"/>
      <p:bldP spid="19" grpId="0"/>
      <p:bldP spid="20" grpId="0" animBg="1"/>
    </p:bldLst>
  </p:timing>
</p:sld>
</file>

<file path=ppt/theme/theme1.xml><?xml version="1.0" encoding="utf-8"?>
<a:theme xmlns:a="http://schemas.openxmlformats.org/drawingml/2006/main" name="1_Mozaic_Underwa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a_Mozaic_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a_Mozaic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a_Mozaic_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a_Mozaic_Dark_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Mozaic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_CYAN">
  <a:themeElements>
    <a:clrScheme name="1_CYAN 1">
      <a:dk1>
        <a:srgbClr val="414141"/>
      </a:dk1>
      <a:lt1>
        <a:srgbClr val="FFFFFF"/>
      </a:lt1>
      <a:dk2>
        <a:srgbClr val="CACAC8"/>
      </a:dk2>
      <a:lt2>
        <a:srgbClr val="00308F"/>
      </a:lt2>
      <a:accent1>
        <a:srgbClr val="00A9E4"/>
      </a:accent1>
      <a:accent2>
        <a:srgbClr val="00C7B2"/>
      </a:accent2>
      <a:accent3>
        <a:srgbClr val="FFFFFF"/>
      </a:accent3>
      <a:accent4>
        <a:srgbClr val="363636"/>
      </a:accent4>
      <a:accent5>
        <a:srgbClr val="AAD1EF"/>
      </a:accent5>
      <a:accent6>
        <a:srgbClr val="00B4A1"/>
      </a:accent6>
      <a:hlink>
        <a:srgbClr val="00308F"/>
      </a:hlink>
      <a:folHlink>
        <a:srgbClr val="7E003F"/>
      </a:folHlink>
    </a:clrScheme>
    <a:fontScheme name="2_CYAN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CYAN 1">
        <a:dk1>
          <a:srgbClr val="414141"/>
        </a:dk1>
        <a:lt1>
          <a:srgbClr val="FFFFFF"/>
        </a:lt1>
        <a:dk2>
          <a:srgbClr val="CACAC8"/>
        </a:dk2>
        <a:lt2>
          <a:srgbClr val="00308F"/>
        </a:lt2>
        <a:accent1>
          <a:srgbClr val="00A9E4"/>
        </a:accent1>
        <a:accent2>
          <a:srgbClr val="00C7B2"/>
        </a:accent2>
        <a:accent3>
          <a:srgbClr val="FFFFFF"/>
        </a:accent3>
        <a:accent4>
          <a:srgbClr val="363636"/>
        </a:accent4>
        <a:accent5>
          <a:srgbClr val="AAD1EF"/>
        </a:accent5>
        <a:accent6>
          <a:srgbClr val="00B4A1"/>
        </a:accent6>
        <a:hlink>
          <a:srgbClr val="00308F"/>
        </a:hlink>
        <a:folHlink>
          <a:srgbClr val="7E003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BA - process presentation">
  <a:themeElements>
    <a:clrScheme name="CBA presentation Template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CC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tabLst/>
          <a:defRPr kumimoji="0" sz="11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Char char="§"/>
          <a:tabLst/>
          <a:defRPr kumimoji="0" lang="en-AU" sz="1100" b="0" i="0" u="none" strike="noStrike" cap="none" normalizeH="0" baseline="0" smtClean="0">
            <a:ln>
              <a:noFill/>
            </a:ln>
            <a:solidFill>
              <a:srgbClr val="666666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BA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A presentatio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A presentation 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F3F3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8F8F8"/>
        </a:accent5>
        <a:accent6>
          <a:srgbClr val="B9B9B9"/>
        </a:accent6>
        <a:hlink>
          <a:srgbClr val="B3B3B3"/>
        </a:hlink>
        <a:folHlink>
          <a:srgbClr val="FFE18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16987</TotalTime>
  <Words>2912</Words>
  <Application>Microsoft Macintosh PowerPoint</Application>
  <PresentationFormat>On-screen Show (4:3)</PresentationFormat>
  <Paragraphs>632</Paragraphs>
  <Slides>48</Slides>
  <Notes>17</Notes>
  <HiddenSlides>2</HiddenSlides>
  <MMClips>1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71" baseType="lpstr">
      <vt:lpstr>Apple Casual</vt:lpstr>
      <vt:lpstr>Avenir Next Condensed Demi Bold</vt:lpstr>
      <vt:lpstr>Calibri</vt:lpstr>
      <vt:lpstr>Franklin Gothic Demi Cond</vt:lpstr>
      <vt:lpstr>Helvetica</vt:lpstr>
      <vt:lpstr>MS PGothic</vt:lpstr>
      <vt:lpstr>ＭＳ Ｐゴシック</vt:lpstr>
      <vt:lpstr>Optima</vt:lpstr>
      <vt:lpstr>Times</vt:lpstr>
      <vt:lpstr>Verdana</vt:lpstr>
      <vt:lpstr>Webdings</vt:lpstr>
      <vt:lpstr>Wingdings</vt:lpstr>
      <vt:lpstr>ヒラギノ角ゴ Pro W3</vt:lpstr>
      <vt:lpstr>Arial</vt:lpstr>
      <vt:lpstr>1_Mozaic_Underwater</vt:lpstr>
      <vt:lpstr>2a_Mozaic_Grey</vt:lpstr>
      <vt:lpstr>3a_Mozaic_Purple</vt:lpstr>
      <vt:lpstr>4a_Mozaic_Blue</vt:lpstr>
      <vt:lpstr>3a_Mozaic_Dark_Blue</vt:lpstr>
      <vt:lpstr>Mozaic_Blank</vt:lpstr>
      <vt:lpstr>2_CYAN</vt:lpstr>
      <vt:lpstr>CBA - process presentation</vt:lpstr>
      <vt:lpstr>PowerPoint.Show.8</vt:lpstr>
      <vt:lpstr>Digital Transformation  &amp; Business Agility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Given the many proof points, Agile is no longer the domain of start-ups.  Over 80% of global organizations deliver using Agile.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Appendix A: About Mozaic 1 of 2 </vt:lpstr>
      <vt:lpstr>PowerPoint Presentation</vt:lpstr>
      <vt:lpstr>Appendix B  - Agile Capability &amp; Further Reading</vt:lpstr>
      <vt:lpstr>Appendix C : Sponsor Guidelines  1 of 2</vt:lpstr>
      <vt:lpstr>Appendix C : Sponsor Guidelines  2 of 2</vt:lpstr>
      <vt:lpstr>PowerPoint Presentation</vt:lpstr>
      <vt:lpstr>The selection and delivery of the pilot is a key step on the agile journey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Practice Meeting</dc:title>
  <dc:creator>Andrew Vaughan</dc:creator>
  <cp:lastModifiedBy>Peter Merel</cp:lastModifiedBy>
  <cp:revision>302</cp:revision>
  <cp:lastPrinted>2016-03-03T06:18:24Z</cp:lastPrinted>
  <dcterms:created xsi:type="dcterms:W3CDTF">2015-09-13T23:34:11Z</dcterms:created>
  <dcterms:modified xsi:type="dcterms:W3CDTF">2016-05-05T22:21:55Z</dcterms:modified>
</cp:coreProperties>
</file>